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3" r:id="rId3"/>
    <p:sldId id="265" r:id="rId4"/>
    <p:sldId id="266" r:id="rId5"/>
    <p:sldId id="284" r:id="rId6"/>
    <p:sldId id="285" r:id="rId7"/>
    <p:sldId id="286" r:id="rId8"/>
    <p:sldId id="267" r:id="rId9"/>
    <p:sldId id="289" r:id="rId10"/>
    <p:sldId id="287" r:id="rId11"/>
    <p:sldId id="290" r:id="rId12"/>
    <p:sldId id="262" r:id="rId13"/>
    <p:sldId id="263" r:id="rId14"/>
    <p:sldId id="268" r:id="rId15"/>
    <p:sldId id="269" r:id="rId16"/>
    <p:sldId id="273" r:id="rId17"/>
    <p:sldId id="274" r:id="rId18"/>
    <p:sldId id="279" r:id="rId19"/>
    <p:sldId id="280" r:id="rId20"/>
    <p:sldId id="272" r:id="rId21"/>
    <p:sldId id="277" r:id="rId22"/>
    <p:sldId id="281" r:id="rId23"/>
    <p:sldId id="278" r:id="rId24"/>
    <p:sldId id="264"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85265" autoAdjust="0"/>
  </p:normalViewPr>
  <p:slideViewPr>
    <p:cSldViewPr snapToGrid="0">
      <p:cViewPr varScale="1">
        <p:scale>
          <a:sx n="56" d="100"/>
          <a:sy n="56" d="100"/>
        </p:scale>
        <p:origin x="624" y="72"/>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Availability!$F$18</c:f>
              <c:strCache>
                <c:ptCount val="1"/>
                <c:pt idx="0">
                  <c:v>1117 sample titles by availability</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4A3-42E8-B0A3-5809429A310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4A3-42E8-B0A3-5809429A310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4A3-42E8-B0A3-5809429A3100}"/>
              </c:ext>
            </c:extLst>
          </c:dPt>
          <c:dLbls>
            <c:dLbl>
              <c:idx val="0"/>
              <c:layout>
                <c:manualLayout>
                  <c:x val="-0.11630011024031803"/>
                  <c:y val="-0.11403575896939491"/>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A3-42E8-B0A3-5809429A3100}"/>
                </c:ext>
                <c:ext xmlns:c15="http://schemas.microsoft.com/office/drawing/2012/chart" uri="{CE6537A1-D6FC-4f65-9D91-7224C49458BB}"/>
              </c:extLst>
            </c:dLbl>
            <c:dLbl>
              <c:idx val="1"/>
              <c:layout>
                <c:manualLayout>
                  <c:x val="9.6810765413560623E-2"/>
                  <c:y val="-9.1580610726160375E-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4A3-42E8-B0A3-5809429A3100}"/>
                </c:ext>
                <c:ext xmlns:c15="http://schemas.microsoft.com/office/drawing/2012/chart" uri="{CE6537A1-D6FC-4f65-9D91-7224C49458BB}"/>
              </c:extLst>
            </c:dLbl>
            <c:dLbl>
              <c:idx val="2"/>
              <c:layout>
                <c:manualLayout>
                  <c:x val="0.1090415120622288"/>
                  <c:y val="0.1361234078535053"/>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4A3-42E8-B0A3-5809429A310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Availability!$E$19:$E$21</c:f>
              <c:strCache>
                <c:ptCount val="3"/>
                <c:pt idx="0">
                  <c:v>Print only</c:v>
                </c:pt>
                <c:pt idx="1">
                  <c:v>Out of commerce</c:v>
                </c:pt>
                <c:pt idx="2">
                  <c:v>Available as eBook, but…</c:v>
                </c:pt>
              </c:strCache>
            </c:strRef>
          </c:cat>
          <c:val>
            <c:numRef>
              <c:f>Availability!$F$19:$F$21</c:f>
              <c:numCache>
                <c:formatCode>0%</c:formatCode>
                <c:ptCount val="3"/>
                <c:pt idx="0">
                  <c:v>0.59355416293643692</c:v>
                </c:pt>
                <c:pt idx="1">
                  <c:v>0.13070725156669652</c:v>
                </c:pt>
                <c:pt idx="2">
                  <c:v>0.27573858549686658</c:v>
                </c:pt>
              </c:numCache>
            </c:numRef>
          </c:val>
          <c:extLst xmlns:c16r2="http://schemas.microsoft.com/office/drawing/2015/06/chart">
            <c:ext xmlns:c16="http://schemas.microsoft.com/office/drawing/2014/chart" uri="{C3380CC4-5D6E-409C-BE32-E72D297353CC}">
              <c16:uniqueId val="{00000006-14A3-42E8-B0A3-5809429A310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Dates!$B$26</c:f>
              <c:strCache>
                <c:ptCount val="1"/>
                <c:pt idx="0">
                  <c:v>Print only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Dates!$A$27:$A$34</c:f>
              <c:strCache>
                <c:ptCount val="8"/>
                <c:pt idx="0">
                  <c:v>Date unknown</c:v>
                </c:pt>
                <c:pt idx="1">
                  <c:v>pre-1959</c:v>
                </c:pt>
                <c:pt idx="2">
                  <c:v>1960-1969</c:v>
                </c:pt>
                <c:pt idx="3">
                  <c:v>1970-1979</c:v>
                </c:pt>
                <c:pt idx="4">
                  <c:v>1980-1989</c:v>
                </c:pt>
                <c:pt idx="5">
                  <c:v>1990-1999</c:v>
                </c:pt>
                <c:pt idx="6">
                  <c:v>2000-2009</c:v>
                </c:pt>
                <c:pt idx="7">
                  <c:v>2010-2019</c:v>
                </c:pt>
              </c:strCache>
            </c:strRef>
          </c:cat>
          <c:val>
            <c:numRef>
              <c:f>Dates!$B$27:$B$34</c:f>
              <c:numCache>
                <c:formatCode>General</c:formatCode>
                <c:ptCount val="8"/>
                <c:pt idx="0">
                  <c:v>1</c:v>
                </c:pt>
                <c:pt idx="1">
                  <c:v>4</c:v>
                </c:pt>
                <c:pt idx="2">
                  <c:v>10</c:v>
                </c:pt>
                <c:pt idx="3">
                  <c:v>20</c:v>
                </c:pt>
                <c:pt idx="4">
                  <c:v>63</c:v>
                </c:pt>
                <c:pt idx="5">
                  <c:v>138</c:v>
                </c:pt>
                <c:pt idx="6">
                  <c:v>233</c:v>
                </c:pt>
                <c:pt idx="7">
                  <c:v>192</c:v>
                </c:pt>
              </c:numCache>
            </c:numRef>
          </c:val>
          <c:extLst xmlns:c16r2="http://schemas.microsoft.com/office/drawing/2015/06/chart">
            <c:ext xmlns:c16="http://schemas.microsoft.com/office/drawing/2014/chart" uri="{C3380CC4-5D6E-409C-BE32-E72D297353CC}">
              <c16:uniqueId val="{00000000-6F94-42F7-94C5-86C92C80CFEC}"/>
            </c:ext>
          </c:extLst>
        </c:ser>
        <c:ser>
          <c:idx val="1"/>
          <c:order val="1"/>
          <c:tx>
            <c:strRef>
              <c:f>Dates!$C$26</c:f>
              <c:strCache>
                <c:ptCount val="1"/>
                <c:pt idx="0">
                  <c:v>Out of commerce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Dates!$A$27:$A$34</c:f>
              <c:strCache>
                <c:ptCount val="8"/>
                <c:pt idx="0">
                  <c:v>Date unknown</c:v>
                </c:pt>
                <c:pt idx="1">
                  <c:v>pre-1959</c:v>
                </c:pt>
                <c:pt idx="2">
                  <c:v>1960-1969</c:v>
                </c:pt>
                <c:pt idx="3">
                  <c:v>1970-1979</c:v>
                </c:pt>
                <c:pt idx="4">
                  <c:v>1980-1989</c:v>
                </c:pt>
                <c:pt idx="5">
                  <c:v>1990-1999</c:v>
                </c:pt>
                <c:pt idx="6">
                  <c:v>2000-2009</c:v>
                </c:pt>
                <c:pt idx="7">
                  <c:v>2010-2019</c:v>
                </c:pt>
              </c:strCache>
            </c:strRef>
          </c:cat>
          <c:val>
            <c:numRef>
              <c:f>Dates!$C$27:$C$34</c:f>
              <c:numCache>
                <c:formatCode>General</c:formatCode>
                <c:ptCount val="8"/>
                <c:pt idx="0">
                  <c:v>3</c:v>
                </c:pt>
                <c:pt idx="1">
                  <c:v>8</c:v>
                </c:pt>
                <c:pt idx="2">
                  <c:v>6</c:v>
                </c:pt>
                <c:pt idx="3">
                  <c:v>13</c:v>
                </c:pt>
                <c:pt idx="4">
                  <c:v>21</c:v>
                </c:pt>
                <c:pt idx="5">
                  <c:v>37</c:v>
                </c:pt>
                <c:pt idx="6">
                  <c:v>44</c:v>
                </c:pt>
                <c:pt idx="7">
                  <c:v>16</c:v>
                </c:pt>
              </c:numCache>
            </c:numRef>
          </c:val>
          <c:extLst xmlns:c16r2="http://schemas.microsoft.com/office/drawing/2015/06/chart">
            <c:ext xmlns:c16="http://schemas.microsoft.com/office/drawing/2014/chart" uri="{C3380CC4-5D6E-409C-BE32-E72D297353CC}">
              <c16:uniqueId val="{00000001-6F94-42F7-94C5-86C92C80CFEC}"/>
            </c:ext>
          </c:extLst>
        </c:ser>
        <c:ser>
          <c:idx val="2"/>
          <c:order val="2"/>
          <c:tx>
            <c:strRef>
              <c:f>Dates!$D$26</c:f>
              <c:strCache>
                <c:ptCount val="1"/>
                <c:pt idx="0">
                  <c:v>Available as eBook, but…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Dates!$A$27:$A$34</c:f>
              <c:strCache>
                <c:ptCount val="8"/>
                <c:pt idx="0">
                  <c:v>Date unknown</c:v>
                </c:pt>
                <c:pt idx="1">
                  <c:v>pre-1959</c:v>
                </c:pt>
                <c:pt idx="2">
                  <c:v>1960-1969</c:v>
                </c:pt>
                <c:pt idx="3">
                  <c:v>1970-1979</c:v>
                </c:pt>
                <c:pt idx="4">
                  <c:v>1980-1989</c:v>
                </c:pt>
                <c:pt idx="5">
                  <c:v>1990-1999</c:v>
                </c:pt>
                <c:pt idx="6">
                  <c:v>2000-2009</c:v>
                </c:pt>
                <c:pt idx="7">
                  <c:v>2010-2019</c:v>
                </c:pt>
              </c:strCache>
            </c:strRef>
          </c:cat>
          <c:val>
            <c:numRef>
              <c:f>Dates!$D$27:$D$34</c:f>
              <c:numCache>
                <c:formatCode>General</c:formatCode>
                <c:ptCount val="8"/>
                <c:pt idx="0">
                  <c:v>3</c:v>
                </c:pt>
                <c:pt idx="1">
                  <c:v>3</c:v>
                </c:pt>
                <c:pt idx="2">
                  <c:v>2</c:v>
                </c:pt>
                <c:pt idx="3">
                  <c:v>3</c:v>
                </c:pt>
                <c:pt idx="4">
                  <c:v>15</c:v>
                </c:pt>
                <c:pt idx="5">
                  <c:v>30</c:v>
                </c:pt>
                <c:pt idx="6">
                  <c:v>92</c:v>
                </c:pt>
                <c:pt idx="7">
                  <c:v>160</c:v>
                </c:pt>
              </c:numCache>
            </c:numRef>
          </c:val>
          <c:extLst xmlns:c16r2="http://schemas.microsoft.com/office/drawing/2015/06/chart">
            <c:ext xmlns:c16="http://schemas.microsoft.com/office/drawing/2014/chart" uri="{C3380CC4-5D6E-409C-BE32-E72D297353CC}">
              <c16:uniqueId val="{00000002-6F94-42F7-94C5-86C92C80CFEC}"/>
            </c:ext>
          </c:extLst>
        </c:ser>
        <c:dLbls>
          <c:showLegendKey val="0"/>
          <c:showVal val="0"/>
          <c:showCatName val="0"/>
          <c:showSerName val="0"/>
          <c:showPercent val="0"/>
          <c:showBubbleSize val="0"/>
        </c:dLbls>
        <c:gapWidth val="219"/>
        <c:overlap val="-27"/>
        <c:axId val="193615648"/>
        <c:axId val="193616040"/>
      </c:barChart>
      <c:catAx>
        <c:axId val="19361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3616040"/>
        <c:crosses val="autoZero"/>
        <c:auto val="1"/>
        <c:lblAlgn val="ctr"/>
        <c:lblOffset val="100"/>
        <c:noMultiLvlLbl val="0"/>
      </c:catAx>
      <c:valAx>
        <c:axId val="193616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361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680559535594"/>
          <c:y val="7.5689594786516601E-3"/>
          <c:w val="0.75671463820643892"/>
          <c:h val="0.8191811339413797"/>
        </c:manualLayout>
      </c:layout>
      <c:barChart>
        <c:barDir val="bar"/>
        <c:grouping val="clustered"/>
        <c:varyColors val="0"/>
        <c:ser>
          <c:idx val="2"/>
          <c:order val="0"/>
          <c:tx>
            <c:strRef>
              <c:f>'top 10'!$D$4</c:f>
              <c:strCache>
                <c:ptCount val="1"/>
                <c:pt idx="0">
                  <c:v>Available as eBook, but…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10'!$A$5:$A$14</c:f>
              <c:strCache>
                <c:ptCount val="10"/>
                <c:pt idx="0">
                  <c:v>Palgrave Macmillan</c:v>
                </c:pt>
                <c:pt idx="1">
                  <c:v>Oxford University Press</c:v>
                </c:pt>
                <c:pt idx="2">
                  <c:v>Cambridge University Press</c:v>
                </c:pt>
                <c:pt idx="3">
                  <c:v>Routledge</c:v>
                </c:pt>
                <c:pt idx="4">
                  <c:v>Whitechapel Art Gallery</c:v>
                </c:pt>
                <c:pt idx="5">
                  <c:v>Penguin</c:v>
                </c:pt>
                <c:pt idx="6">
                  <c:v>Manchester University Press</c:v>
                </c:pt>
                <c:pt idx="7">
                  <c:v>Sage</c:v>
                </c:pt>
                <c:pt idx="8">
                  <c:v>Blackwell</c:v>
                </c:pt>
                <c:pt idx="9">
                  <c:v>Yale University Press</c:v>
                </c:pt>
              </c:strCache>
            </c:strRef>
          </c:cat>
          <c:val>
            <c:numRef>
              <c:f>'top 10'!$D$5:$D$14</c:f>
              <c:numCache>
                <c:formatCode>General</c:formatCode>
                <c:ptCount val="10"/>
                <c:pt idx="0">
                  <c:v>11</c:v>
                </c:pt>
                <c:pt idx="1">
                  <c:v>10</c:v>
                </c:pt>
                <c:pt idx="2">
                  <c:v>19</c:v>
                </c:pt>
                <c:pt idx="3">
                  <c:v>22</c:v>
                </c:pt>
                <c:pt idx="4">
                  <c:v>0</c:v>
                </c:pt>
                <c:pt idx="5">
                  <c:v>7</c:v>
                </c:pt>
                <c:pt idx="6">
                  <c:v>2</c:v>
                </c:pt>
                <c:pt idx="7">
                  <c:v>17</c:v>
                </c:pt>
                <c:pt idx="8">
                  <c:v>7</c:v>
                </c:pt>
                <c:pt idx="9">
                  <c:v>6</c:v>
                </c:pt>
              </c:numCache>
            </c:numRef>
          </c:val>
          <c:extLst xmlns:c16r2="http://schemas.microsoft.com/office/drawing/2015/06/chart">
            <c:ext xmlns:c16="http://schemas.microsoft.com/office/drawing/2014/chart" uri="{C3380CC4-5D6E-409C-BE32-E72D297353CC}">
              <c16:uniqueId val="{00000000-7870-466C-95D7-F42D898565A5}"/>
            </c:ext>
          </c:extLst>
        </c:ser>
        <c:ser>
          <c:idx val="1"/>
          <c:order val="1"/>
          <c:tx>
            <c:strRef>
              <c:f>'top 10'!$C$4</c:f>
              <c:strCache>
                <c:ptCount val="1"/>
                <c:pt idx="0">
                  <c:v>Out of commerce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10'!$A$5:$A$14</c:f>
              <c:strCache>
                <c:ptCount val="10"/>
                <c:pt idx="0">
                  <c:v>Palgrave Macmillan</c:v>
                </c:pt>
                <c:pt idx="1">
                  <c:v>Oxford University Press</c:v>
                </c:pt>
                <c:pt idx="2">
                  <c:v>Cambridge University Press</c:v>
                </c:pt>
                <c:pt idx="3">
                  <c:v>Routledge</c:v>
                </c:pt>
                <c:pt idx="4">
                  <c:v>Whitechapel Art Gallery</c:v>
                </c:pt>
                <c:pt idx="5">
                  <c:v>Penguin</c:v>
                </c:pt>
                <c:pt idx="6">
                  <c:v>Manchester University Press</c:v>
                </c:pt>
                <c:pt idx="7">
                  <c:v>Sage</c:v>
                </c:pt>
                <c:pt idx="8">
                  <c:v>Blackwell</c:v>
                </c:pt>
                <c:pt idx="9">
                  <c:v>Yale University Press</c:v>
                </c:pt>
              </c:strCache>
            </c:strRef>
          </c:cat>
          <c:val>
            <c:numRef>
              <c:f>'top 10'!$C$5:$C$14</c:f>
              <c:numCache>
                <c:formatCode>General</c:formatCode>
                <c:ptCount val="10"/>
                <c:pt idx="0">
                  <c:v>2</c:v>
                </c:pt>
                <c:pt idx="1">
                  <c:v>2</c:v>
                </c:pt>
                <c:pt idx="2">
                  <c:v>2</c:v>
                </c:pt>
                <c:pt idx="3">
                  <c:v>3</c:v>
                </c:pt>
                <c:pt idx="4">
                  <c:v>1</c:v>
                </c:pt>
                <c:pt idx="5">
                  <c:v>2</c:v>
                </c:pt>
                <c:pt idx="6">
                  <c:v>9</c:v>
                </c:pt>
                <c:pt idx="7">
                  <c:v>1</c:v>
                </c:pt>
                <c:pt idx="8">
                  <c:v>2</c:v>
                </c:pt>
                <c:pt idx="9">
                  <c:v>3</c:v>
                </c:pt>
              </c:numCache>
            </c:numRef>
          </c:val>
          <c:extLst xmlns:c16r2="http://schemas.microsoft.com/office/drawing/2015/06/chart">
            <c:ext xmlns:c16="http://schemas.microsoft.com/office/drawing/2014/chart" uri="{C3380CC4-5D6E-409C-BE32-E72D297353CC}">
              <c16:uniqueId val="{00000001-7870-466C-95D7-F42D898565A5}"/>
            </c:ext>
          </c:extLst>
        </c:ser>
        <c:ser>
          <c:idx val="0"/>
          <c:order val="2"/>
          <c:tx>
            <c:strRef>
              <c:f>'top 10'!$B$4</c:f>
              <c:strCache>
                <c:ptCount val="1"/>
                <c:pt idx="0">
                  <c:v>Print only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10'!$A$5:$A$14</c:f>
              <c:strCache>
                <c:ptCount val="10"/>
                <c:pt idx="0">
                  <c:v>Palgrave Macmillan</c:v>
                </c:pt>
                <c:pt idx="1">
                  <c:v>Oxford University Press</c:v>
                </c:pt>
                <c:pt idx="2">
                  <c:v>Cambridge University Press</c:v>
                </c:pt>
                <c:pt idx="3">
                  <c:v>Routledge</c:v>
                </c:pt>
                <c:pt idx="4">
                  <c:v>Whitechapel Art Gallery</c:v>
                </c:pt>
                <c:pt idx="5">
                  <c:v>Penguin</c:v>
                </c:pt>
                <c:pt idx="6">
                  <c:v>Manchester University Press</c:v>
                </c:pt>
                <c:pt idx="7">
                  <c:v>Sage</c:v>
                </c:pt>
                <c:pt idx="8">
                  <c:v>Blackwell</c:v>
                </c:pt>
                <c:pt idx="9">
                  <c:v>Yale University Press</c:v>
                </c:pt>
              </c:strCache>
            </c:strRef>
          </c:cat>
          <c:val>
            <c:numRef>
              <c:f>'top 10'!$B$5:$B$14</c:f>
              <c:numCache>
                <c:formatCode>General</c:formatCode>
                <c:ptCount val="10"/>
                <c:pt idx="0">
                  <c:v>43</c:v>
                </c:pt>
                <c:pt idx="1">
                  <c:v>27</c:v>
                </c:pt>
                <c:pt idx="2">
                  <c:v>16</c:v>
                </c:pt>
                <c:pt idx="3">
                  <c:v>10</c:v>
                </c:pt>
                <c:pt idx="4">
                  <c:v>32</c:v>
                </c:pt>
                <c:pt idx="5">
                  <c:v>21</c:v>
                </c:pt>
                <c:pt idx="6">
                  <c:v>18</c:v>
                </c:pt>
                <c:pt idx="7">
                  <c:v>10</c:v>
                </c:pt>
                <c:pt idx="8">
                  <c:v>14</c:v>
                </c:pt>
                <c:pt idx="9">
                  <c:v>10</c:v>
                </c:pt>
              </c:numCache>
            </c:numRef>
          </c:val>
          <c:extLst xmlns:c16r2="http://schemas.microsoft.com/office/drawing/2015/06/chart">
            <c:ext xmlns:c16="http://schemas.microsoft.com/office/drawing/2014/chart" uri="{C3380CC4-5D6E-409C-BE32-E72D297353CC}">
              <c16:uniqueId val="{00000002-7870-466C-95D7-F42D898565A5}"/>
            </c:ext>
          </c:extLst>
        </c:ser>
        <c:dLbls>
          <c:showLegendKey val="0"/>
          <c:showVal val="0"/>
          <c:showCatName val="0"/>
          <c:showSerName val="0"/>
          <c:showPercent val="0"/>
          <c:showBubbleSize val="0"/>
        </c:dLbls>
        <c:gapWidth val="182"/>
        <c:axId val="157797976"/>
        <c:axId val="157800720"/>
      </c:barChart>
      <c:catAx>
        <c:axId val="157797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7800720"/>
        <c:crosses val="autoZero"/>
        <c:auto val="1"/>
        <c:lblAlgn val="ctr"/>
        <c:lblOffset val="100"/>
        <c:noMultiLvlLbl val="0"/>
      </c:catAx>
      <c:valAx>
        <c:axId val="157800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7797976"/>
        <c:crosses val="autoZero"/>
        <c:crossBetween val="between"/>
      </c:valAx>
      <c:spPr>
        <a:noFill/>
        <a:ln w="127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12700">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934621739129403"/>
          <c:y val="0.16123608341789128"/>
          <c:w val="0.53748943204780031"/>
          <c:h val="0.64257037231513736"/>
        </c:manualLayout>
      </c:layout>
      <c:pieChart>
        <c:varyColors val="1"/>
        <c:ser>
          <c:idx val="0"/>
          <c:order val="0"/>
          <c:tx>
            <c:strRef>
              <c:f>Sheet1!$B$1</c:f>
              <c:strCache>
                <c:ptCount val="1"/>
                <c:pt idx="0">
                  <c:v>Users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B66-4374-A509-36CDB74AC44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B66-4374-A509-36CDB74AC44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B66-4374-A509-36CDB74AC44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B66-4374-A509-36CDB74AC44D}"/>
              </c:ext>
            </c:extLst>
          </c:dPt>
          <c:cat>
            <c:strRef>
              <c:f>Sheet1!$A$2:$A$5</c:f>
              <c:strCache>
                <c:ptCount val="4"/>
                <c:pt idx="0">
                  <c:v>Single user</c:v>
                </c:pt>
                <c:pt idx="1">
                  <c:v>2-5 concurrent</c:v>
                </c:pt>
                <c:pt idx="2">
                  <c:v>5-50 concurrent</c:v>
                </c:pt>
                <c:pt idx="3">
                  <c:v>&gt;50 concurrent</c:v>
                </c:pt>
              </c:strCache>
            </c:strRef>
          </c:cat>
          <c:val>
            <c:numRef>
              <c:f>Sheet1!$B$2:$B$5</c:f>
              <c:numCache>
                <c:formatCode>General</c:formatCode>
                <c:ptCount val="4"/>
                <c:pt idx="0">
                  <c:v>72</c:v>
                </c:pt>
                <c:pt idx="1">
                  <c:v>151</c:v>
                </c:pt>
                <c:pt idx="2">
                  <c:v>377</c:v>
                </c:pt>
                <c:pt idx="3">
                  <c:v>378</c:v>
                </c:pt>
              </c:numCache>
            </c:numRef>
          </c:val>
          <c:extLst xmlns:c16r2="http://schemas.microsoft.com/office/drawing/2015/06/chart">
            <c:ext xmlns:c16="http://schemas.microsoft.com/office/drawing/2014/chart" uri="{C3380CC4-5D6E-409C-BE32-E72D297353CC}">
              <c16:uniqueId val="{00000008-AB66-4374-A509-36CDB74AC44D}"/>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1.2080639735286353E-2"/>
          <c:y val="0.82022506455995536"/>
          <c:w val="0.98599909036688937"/>
          <c:h val="0.179774935440044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56167702905189"/>
          <c:y val="0.14338892160581318"/>
          <c:w val="0.73807494298141962"/>
          <c:h val="0.73841612933277434"/>
        </c:manualLayout>
      </c:layout>
      <c:pieChart>
        <c:varyColors val="1"/>
        <c:ser>
          <c:idx val="0"/>
          <c:order val="0"/>
          <c:tx>
            <c:strRef>
              <c:f>Sheet1!$B$1</c:f>
              <c:strCache>
                <c:ptCount val="1"/>
                <c:pt idx="0">
                  <c:v>Need</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398-4311-8251-390F9175C09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398-4311-8251-390F9175C09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398-4311-8251-390F9175C090}"/>
              </c:ext>
            </c:extLst>
          </c:dPt>
          <c:cat>
            <c:strRef>
              <c:f>Sheet1!$A$2:$A$4</c:f>
              <c:strCache>
                <c:ptCount val="3"/>
                <c:pt idx="0">
                  <c:v>Preservation</c:v>
                </c:pt>
                <c:pt idx="1">
                  <c:v>Reading list</c:v>
                </c:pt>
                <c:pt idx="2">
                  <c:v>Research</c:v>
                </c:pt>
              </c:strCache>
            </c:strRef>
          </c:cat>
          <c:val>
            <c:numRef>
              <c:f>Sheet1!$B$2:$B$4</c:f>
              <c:numCache>
                <c:formatCode>General</c:formatCode>
                <c:ptCount val="3"/>
                <c:pt idx="0">
                  <c:v>21</c:v>
                </c:pt>
                <c:pt idx="1">
                  <c:v>1119</c:v>
                </c:pt>
                <c:pt idx="2">
                  <c:v>264</c:v>
                </c:pt>
              </c:numCache>
            </c:numRef>
          </c:val>
          <c:extLst xmlns:c16r2="http://schemas.microsoft.com/office/drawing/2015/06/chart">
            <c:ext xmlns:c16="http://schemas.microsoft.com/office/drawing/2014/chart" uri="{C3380CC4-5D6E-409C-BE32-E72D297353CC}">
              <c16:uniqueId val="{00000006-A398-4311-8251-390F9175C0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C29F4-A2EA-4B68-9133-A4B5633A45BF}" type="datetimeFigureOut">
              <a:rPr lang="en-GB" smtClean="0"/>
              <a:t>29/06/2016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FEFAE-2F4A-4431-AABA-B7A7A1A09249}" type="slidenum">
              <a:rPr lang="en-GB" smtClean="0"/>
              <a:t>‹#›</a:t>
            </a:fld>
            <a:endParaRPr lang="en-GB"/>
          </a:p>
        </p:txBody>
      </p:sp>
    </p:spTree>
    <p:extLst>
      <p:ext uri="{BB962C8B-B14F-4D97-AF65-F5344CB8AC3E}">
        <p14:creationId xmlns:p14="http://schemas.microsoft.com/office/powerpoint/2010/main" val="121381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athitrust.org/statistics_deposited_volumes_monthly"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hathitrust.org/visualizations_dates_pd" TargetMode="External"/><Relationship Id="rId4" Type="http://schemas.openxmlformats.org/officeDocument/2006/relationships/hyperlink" Target="https://www.hathitrust.org/copyrigh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553559-0911-4932-B37F-3BD9F6802A34}" type="slidenum">
              <a:rPr lang="en-GB" smtClean="0"/>
              <a:t>3</a:t>
            </a:fld>
            <a:endParaRPr lang="en-GB"/>
          </a:p>
        </p:txBody>
      </p:sp>
    </p:spTree>
    <p:extLst>
      <p:ext uri="{BB962C8B-B14F-4D97-AF65-F5344CB8AC3E}">
        <p14:creationId xmlns:p14="http://schemas.microsoft.com/office/powerpoint/2010/main" val="134558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553559-0911-4932-B37F-3BD9F6802A34}" type="slidenum">
              <a:rPr lang="en-GB" smtClean="0"/>
              <a:t>4</a:t>
            </a:fld>
            <a:endParaRPr lang="en-GB"/>
          </a:p>
        </p:txBody>
      </p:sp>
    </p:spTree>
    <p:extLst>
      <p:ext uri="{BB962C8B-B14F-4D97-AF65-F5344CB8AC3E}">
        <p14:creationId xmlns:p14="http://schemas.microsoft.com/office/powerpoint/2010/main" val="83090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Both recs have in common the ambition to increase access to digital monographs as part of a national digital research collection for the benefit of researchers and students but also for the benefit of collections managers, to enable them to make more informed collections management decisions.</a:t>
            </a:r>
          </a:p>
          <a:p>
            <a:pPr lvl="1"/>
            <a:r>
              <a:rPr lang="en-GB" sz="1200" kern="1200" dirty="0">
                <a:solidFill>
                  <a:schemeClr val="tx1"/>
                </a:solidFill>
                <a:effectLst/>
                <a:latin typeface="+mn-lt"/>
                <a:ea typeface="+mn-ea"/>
                <a:cs typeface="+mn-cs"/>
              </a:rPr>
              <a:t>The other common aim was to ensure that a strategic approach to increasing access was evidence-based,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founded on analysis of needs and demand from institutions and their researchers and students.</a:t>
            </a:r>
          </a:p>
          <a:p>
            <a:pPr lvl="1"/>
            <a:r>
              <a:rPr lang="en-GB" sz="1200" kern="1200" dirty="0">
                <a:solidFill>
                  <a:schemeClr val="tx1"/>
                </a:solidFill>
                <a:effectLst/>
                <a:latin typeface="+mn-lt"/>
                <a:ea typeface="+mn-ea"/>
                <a:cs typeface="+mn-cs"/>
              </a:rPr>
              <a:t>It soon became apparent that these two recs were the two sides of the same coin and needed to be explored in a holistic way.</a:t>
            </a:r>
          </a:p>
          <a:p>
            <a:pPr lvl="1"/>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NMS #5 Digitisation: </a:t>
            </a:r>
            <a:r>
              <a:rPr lang="en-GB" sz="1200" b="0" i="0" kern="1200" dirty="0">
                <a:solidFill>
                  <a:schemeClr val="tx1"/>
                </a:solidFill>
                <a:effectLst/>
                <a:latin typeface="+mn-lt"/>
                <a:ea typeface="+mn-ea"/>
                <a:cs typeface="+mn-cs"/>
              </a:rPr>
              <a:t>A national strategy informed by and developed in conjunction with the monograph knowledgebase, that: Has a national collection management approach (providing access to, and preserving the national collection)</a:t>
            </a:r>
          </a:p>
          <a:p>
            <a:pPr fontAlgn="base"/>
            <a:r>
              <a:rPr lang="en-GB" sz="1200" b="0" i="0" kern="1200" dirty="0">
                <a:solidFill>
                  <a:schemeClr val="tx1"/>
                </a:solidFill>
                <a:effectLst/>
                <a:latin typeface="+mn-lt"/>
                <a:ea typeface="+mn-ea"/>
                <a:cs typeface="+mn-cs"/>
              </a:rPr>
              <a:t>Undertakes analysis and prioritises collections for digitisation; Defines and helps enable digitisation infrastructure/services; Sources and secures funding</a:t>
            </a:r>
          </a:p>
          <a:p>
            <a:pPr fontAlgn="base"/>
            <a:r>
              <a:rPr lang="en-GB" sz="1200" b="0" i="0" kern="1200" dirty="0">
                <a:solidFill>
                  <a:schemeClr val="tx1"/>
                </a:solidFill>
                <a:effectLst/>
                <a:latin typeface="+mn-lt"/>
                <a:ea typeface="+mn-ea"/>
                <a:cs typeface="+mn-cs"/>
              </a:rPr>
              <a:t>NMS #6: A nationally negotiated agreement for digital monographs.</a:t>
            </a:r>
          </a:p>
          <a:p>
            <a:pPr fontAlgn="base"/>
            <a:r>
              <a:rPr lang="en-GB" sz="1200" b="0" i="0" kern="1200" dirty="0">
                <a:solidFill>
                  <a:schemeClr val="tx1"/>
                </a:solidFill>
                <a:effectLst/>
                <a:latin typeface="+mn-lt"/>
                <a:ea typeface="+mn-ea"/>
                <a:cs typeface="+mn-cs"/>
              </a:rPr>
              <a:t>A license negotiated by a third party on behalf of the UK academic sector for access to digital scholarly monographs, to improve access for researchers and students and reduce management overheads for publishers and libraries.</a:t>
            </a:r>
          </a:p>
          <a:p>
            <a:pPr fontAlgn="base"/>
            <a:endParaRPr lang="en-GB" sz="1200" b="0" i="0" kern="1200" dirty="0">
              <a:solidFill>
                <a:schemeClr val="tx1"/>
              </a:solidFill>
              <a:effectLst/>
              <a:latin typeface="+mn-lt"/>
              <a:ea typeface="+mn-ea"/>
              <a:cs typeface="+mn-cs"/>
            </a:endParaRPr>
          </a:p>
          <a:p>
            <a:pPr lvl="1"/>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DCFEFAE-2F4A-4431-AABA-B7A7A1A09249}" type="slidenum">
              <a:rPr lang="en-GB" smtClean="0"/>
              <a:t>12</a:t>
            </a:fld>
            <a:endParaRPr lang="en-GB"/>
          </a:p>
        </p:txBody>
      </p:sp>
    </p:spTree>
    <p:extLst>
      <p:ext uri="{BB962C8B-B14F-4D97-AF65-F5344CB8AC3E}">
        <p14:creationId xmlns:p14="http://schemas.microsoft.com/office/powerpoint/2010/main" val="153794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latin typeface="+mn-lt"/>
                <a:ea typeface="+mn-ea"/>
                <a:cs typeface="+mn-cs"/>
              </a:rPr>
              <a:t>Pilot: Call for proposals and request for sample titles, we wanted to ensure a good spread of </a:t>
            </a:r>
            <a:r>
              <a:rPr lang="en-GB" sz="1200" kern="1200" dirty="0" err="1">
                <a:solidFill>
                  <a:schemeClr val="tx1"/>
                </a:solidFill>
                <a:effectLst/>
                <a:latin typeface="+mn-lt"/>
                <a:ea typeface="+mn-ea"/>
                <a:cs typeface="+mn-cs"/>
              </a:rPr>
              <a:t>insts</a:t>
            </a:r>
            <a:r>
              <a:rPr lang="en-GB" sz="1200" kern="1200" dirty="0">
                <a:solidFill>
                  <a:schemeClr val="tx1"/>
                </a:solidFill>
                <a:effectLst/>
                <a:latin typeface="+mn-lt"/>
                <a:ea typeface="+mn-ea"/>
                <a:cs typeface="+mn-cs"/>
              </a:rPr>
              <a:t> and selected across 5 (internal Jisc) categories,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research intensive, </a:t>
            </a:r>
            <a:r>
              <a:rPr lang="en-GB" sz="1200" kern="1200" dirty="0" err="1">
                <a:solidFill>
                  <a:schemeClr val="tx1"/>
                </a:solidFill>
                <a:effectLst/>
                <a:latin typeface="+mn-lt"/>
                <a:ea typeface="+mn-ea"/>
                <a:cs typeface="+mn-cs"/>
              </a:rPr>
              <a:t>t+l</a:t>
            </a:r>
            <a:r>
              <a:rPr lang="en-GB" sz="1200" kern="1200" dirty="0">
                <a:solidFill>
                  <a:schemeClr val="tx1"/>
                </a:solidFill>
                <a:effectLst/>
                <a:latin typeface="+mn-lt"/>
                <a:ea typeface="+mn-ea"/>
                <a:cs typeface="+mn-cs"/>
              </a:rPr>
              <a:t>, specialised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Pilot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lasted Jan-Jul 2016 and we accumulated a list of 1200+ titles that libraries wanted digital access to but for whatever reasons couldn’t get it: link to blog for list of libraries</a:t>
            </a:r>
          </a:p>
          <a:p>
            <a:pPr lvl="1"/>
            <a:r>
              <a:rPr lang="en-GB" sz="1200" kern="1200" dirty="0">
                <a:solidFill>
                  <a:schemeClr val="tx1"/>
                </a:solidFill>
                <a:effectLst/>
                <a:latin typeface="+mn-lt"/>
                <a:ea typeface="+mn-ea"/>
                <a:cs typeface="+mn-cs"/>
              </a:rPr>
              <a:t>Definition of “monograph” got expanded into “</a:t>
            </a:r>
            <a:r>
              <a:rPr lang="en-GB" sz="1200" b="1" kern="1200" dirty="0">
                <a:solidFill>
                  <a:schemeClr val="tx1"/>
                </a:solidFill>
                <a:effectLst/>
                <a:latin typeface="+mn-lt"/>
                <a:ea typeface="+mn-ea"/>
                <a:cs typeface="+mn-cs"/>
              </a:rPr>
              <a:t>academic book</a:t>
            </a:r>
            <a:r>
              <a:rPr lang="en-GB" sz="1200" kern="1200" dirty="0">
                <a:solidFill>
                  <a:schemeClr val="tx1"/>
                </a:solidFill>
                <a:effectLst/>
                <a:latin typeface="+mn-lt"/>
                <a:ea typeface="+mn-ea"/>
                <a:cs typeface="+mn-cs"/>
              </a:rPr>
              <a:t>”, to include edited scholarly collections. The main aim was to try and sift out what would be considered “textbooks” as this category was tackled by others in Jisc also was likely to have a more specific set of problems and solutions associated with them.   Quote definition form </a:t>
            </a:r>
            <a:r>
              <a:rPr lang="en-GB" sz="1200" kern="1200" dirty="0" err="1">
                <a:solidFill>
                  <a:schemeClr val="tx1"/>
                </a:solidFill>
                <a:effectLst/>
                <a:latin typeface="+mn-lt"/>
                <a:ea typeface="+mn-ea"/>
                <a:cs typeface="+mn-cs"/>
              </a:rPr>
              <a:t>CfP</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4DCFEFAE-2F4A-4431-AABA-B7A7A1A09249}" type="slidenum">
              <a:rPr lang="en-GB" smtClean="0"/>
              <a:t>15</a:t>
            </a:fld>
            <a:endParaRPr lang="en-GB"/>
          </a:p>
        </p:txBody>
      </p:sp>
    </p:spTree>
    <p:extLst>
      <p:ext uri="{BB962C8B-B14F-4D97-AF65-F5344CB8AC3E}">
        <p14:creationId xmlns:p14="http://schemas.microsoft.com/office/powerpoint/2010/main" val="38082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CFEFAE-2F4A-4431-AABA-B7A7A1A09249}" type="slidenum">
              <a:rPr lang="en-GB" smtClean="0"/>
              <a:t>16</a:t>
            </a:fld>
            <a:endParaRPr lang="en-GB"/>
          </a:p>
        </p:txBody>
      </p:sp>
    </p:spTree>
    <p:extLst>
      <p:ext uri="{BB962C8B-B14F-4D97-AF65-F5344CB8AC3E}">
        <p14:creationId xmlns:p14="http://schemas.microsoft.com/office/powerpoint/2010/main" val="303090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GB" sz="1200" kern="1200" dirty="0">
                <a:solidFill>
                  <a:schemeClr val="tx1"/>
                </a:solidFill>
                <a:effectLst/>
                <a:latin typeface="+mn-lt"/>
                <a:ea typeface="+mn-ea"/>
                <a:cs typeface="+mn-cs"/>
              </a:rPr>
              <a:t>Problems with titles available</a:t>
            </a:r>
            <a:r>
              <a:rPr lang="en-GB" sz="1200" kern="1200" baseline="0" dirty="0">
                <a:solidFill>
                  <a:schemeClr val="tx1"/>
                </a:solidFill>
                <a:effectLst/>
                <a:latin typeface="+mn-lt"/>
                <a:ea typeface="+mn-ea"/>
                <a:cs typeface="+mn-cs"/>
              </a:rPr>
              <a:t> as e- but:</a:t>
            </a:r>
            <a:endParaRPr lang="en-GB" sz="1200" kern="1200" dirty="0">
              <a:solidFill>
                <a:schemeClr val="tx1"/>
              </a:solidFill>
              <a:effectLst/>
              <a:latin typeface="+mn-lt"/>
              <a:ea typeface="+mn-ea"/>
              <a:cs typeface="+mn-cs"/>
            </a:endParaRPr>
          </a:p>
          <a:p>
            <a:pPr lvl="2"/>
            <a:r>
              <a:rPr lang="en-GB" sz="1200" kern="1200" dirty="0">
                <a:solidFill>
                  <a:schemeClr val="tx1"/>
                </a:solidFill>
                <a:effectLst/>
                <a:latin typeface="+mn-lt"/>
                <a:ea typeface="+mn-ea"/>
                <a:cs typeface="+mn-cs"/>
              </a:rPr>
              <a:t>No institutional licence</a:t>
            </a:r>
          </a:p>
          <a:p>
            <a:pPr lvl="2"/>
            <a:r>
              <a:rPr lang="en-GB" sz="1200" kern="1200" dirty="0">
                <a:solidFill>
                  <a:schemeClr val="tx1"/>
                </a:solidFill>
                <a:effectLst/>
                <a:latin typeface="+mn-lt"/>
                <a:ea typeface="+mn-ea"/>
                <a:cs typeface="+mn-cs"/>
              </a:rPr>
              <a:t>Not available in the UK</a:t>
            </a:r>
          </a:p>
          <a:p>
            <a:pPr lvl="2"/>
            <a:r>
              <a:rPr lang="en-GB" sz="1200" kern="1200" dirty="0">
                <a:solidFill>
                  <a:schemeClr val="tx1"/>
                </a:solidFill>
                <a:effectLst/>
                <a:latin typeface="+mn-lt"/>
                <a:ea typeface="+mn-ea"/>
                <a:cs typeface="+mn-cs"/>
              </a:rPr>
              <a:t>Only available in a package</a:t>
            </a:r>
          </a:p>
          <a:p>
            <a:pPr lvl="2"/>
            <a:r>
              <a:rPr lang="en-GB" sz="1200" kern="1200" dirty="0">
                <a:solidFill>
                  <a:schemeClr val="tx1"/>
                </a:solidFill>
                <a:effectLst/>
                <a:latin typeface="+mn-lt"/>
                <a:ea typeface="+mn-ea"/>
                <a:cs typeface="+mn-cs"/>
              </a:rPr>
              <a:t>Too expensive singly</a:t>
            </a:r>
          </a:p>
          <a:p>
            <a:pPr lvl="2"/>
            <a:r>
              <a:rPr lang="en-GB" sz="1200" kern="1200" dirty="0">
                <a:solidFill>
                  <a:schemeClr val="tx1"/>
                </a:solidFill>
                <a:effectLst/>
                <a:latin typeface="+mn-lt"/>
                <a:ea typeface="+mn-ea"/>
                <a:cs typeface="+mn-cs"/>
              </a:rPr>
              <a:t>Licence type unsuitable for needs</a:t>
            </a:r>
          </a:p>
          <a:p>
            <a:pPr lvl="2"/>
            <a:r>
              <a:rPr lang="en-GB" sz="1200" kern="1200" dirty="0">
                <a:solidFill>
                  <a:schemeClr val="tx1"/>
                </a:solidFill>
                <a:effectLst/>
                <a:latin typeface="+mn-lt"/>
                <a:ea typeface="+mn-ea"/>
                <a:cs typeface="+mn-cs"/>
              </a:rPr>
              <a:t>Only available on a platform they don’t use</a:t>
            </a:r>
          </a:p>
          <a:p>
            <a:endParaRPr lang="en-GB" dirty="0"/>
          </a:p>
        </p:txBody>
      </p:sp>
      <p:sp>
        <p:nvSpPr>
          <p:cNvPr id="4" name="Slide Number Placeholder 3"/>
          <p:cNvSpPr>
            <a:spLocks noGrp="1"/>
          </p:cNvSpPr>
          <p:nvPr>
            <p:ph type="sldNum" sz="quarter" idx="10"/>
          </p:nvPr>
        </p:nvSpPr>
        <p:spPr/>
        <p:txBody>
          <a:bodyPr/>
          <a:lstStyle/>
          <a:p>
            <a:fld id="{4DCFEFAE-2F4A-4431-AABA-B7A7A1A09249}" type="slidenum">
              <a:rPr lang="en-GB" smtClean="0"/>
              <a:t>17</a:t>
            </a:fld>
            <a:endParaRPr lang="en-GB"/>
          </a:p>
        </p:txBody>
      </p:sp>
    </p:spTree>
    <p:extLst>
      <p:ext uri="{BB962C8B-B14F-4D97-AF65-F5344CB8AC3E}">
        <p14:creationId xmlns:p14="http://schemas.microsoft.com/office/powerpoint/2010/main" val="252678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CFEFAE-2F4A-4431-AABA-B7A7A1A09249}" type="slidenum">
              <a:rPr lang="en-GB" smtClean="0"/>
              <a:t>19</a:t>
            </a:fld>
            <a:endParaRPr lang="en-GB"/>
          </a:p>
        </p:txBody>
      </p:sp>
    </p:spTree>
    <p:extLst>
      <p:ext uri="{BB962C8B-B14F-4D97-AF65-F5344CB8AC3E}">
        <p14:creationId xmlns:p14="http://schemas.microsoft.com/office/powerpoint/2010/main" val="143893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latin typeface="Calibri"/>
            </a:endParaRPr>
          </a:p>
          <a:p>
            <a:r>
              <a:rPr lang="en-GB" sz="900" dirty="0">
                <a:latin typeface="Corbel"/>
                <a:ea typeface="MS PGothic"/>
              </a:rPr>
              <a:t>Internet Archive: over 600,000 PD books, but likely more, difficulty is identifying books and terminology used for the licences, eg Project Gutemberg books in IA the rights are described as “not in copyright” as opposed to PD</a:t>
            </a:r>
          </a:p>
          <a:p>
            <a:endParaRPr lang="en-GB" dirty="0">
              <a:latin typeface="Calibri"/>
            </a:endParaRPr>
          </a:p>
          <a:p>
            <a:r>
              <a:rPr lang="en-GB" sz="900" dirty="0">
                <a:latin typeface="Corbel"/>
                <a:ea typeface="MS PGothic"/>
              </a:rPr>
              <a:t>HathiTrust: has </a:t>
            </a:r>
            <a:r>
              <a:rPr lang="en-GB" sz="900" u="sng" dirty="0">
                <a:latin typeface="Corbel"/>
                <a:ea typeface="MS PGothic"/>
                <a:hlinkClick r:id="rId3"/>
              </a:rPr>
              <a:t>14 million volumes</a:t>
            </a:r>
            <a:r>
              <a:rPr lang="en-GB" sz="900" dirty="0">
                <a:latin typeface="Corbel"/>
                <a:ea typeface="MS PGothic"/>
              </a:rPr>
              <a:t> but restricts access to public domain books outside the USA to </a:t>
            </a:r>
            <a:r>
              <a:rPr lang="en-GB" sz="900" u="sng" dirty="0">
                <a:latin typeface="Corbel"/>
                <a:ea typeface="MS PGothic"/>
                <a:hlinkClick r:id="rId4"/>
              </a:rPr>
              <a:t>pre-1876 volumes</a:t>
            </a:r>
            <a:r>
              <a:rPr lang="en-GB" sz="900" dirty="0">
                <a:latin typeface="Corbel"/>
                <a:ea typeface="MS PGothic"/>
              </a:rPr>
              <a:t>.  This amounts to approximately </a:t>
            </a:r>
            <a:r>
              <a:rPr lang="en-GB" sz="900" u="sng" dirty="0">
                <a:latin typeface="Corbel"/>
                <a:ea typeface="MS PGothic"/>
                <a:hlinkClick r:id="rId5"/>
              </a:rPr>
              <a:t>700,000 titles</a:t>
            </a:r>
          </a:p>
          <a:p>
            <a:r>
              <a:rPr lang="en-GB" dirty="0">
                <a:latin typeface="Calibri"/>
              </a:rPr>
              <a:t/>
            </a:r>
            <a:br>
              <a:rPr lang="en-GB" dirty="0">
                <a:latin typeface="Calibri"/>
              </a:rPr>
            </a:br>
            <a:endParaRPr lang="en-GB" dirty="0">
              <a:latin typeface="Calibri"/>
            </a:endParaRPr>
          </a:p>
          <a:p>
            <a:endParaRPr lang="en-GB" dirty="0"/>
          </a:p>
        </p:txBody>
      </p:sp>
      <p:sp>
        <p:nvSpPr>
          <p:cNvPr id="4" name="Slide Number Placeholder 3"/>
          <p:cNvSpPr>
            <a:spLocks noGrp="1"/>
          </p:cNvSpPr>
          <p:nvPr>
            <p:ph type="sldNum" sz="quarter" idx="10"/>
          </p:nvPr>
        </p:nvSpPr>
        <p:spPr/>
        <p:txBody>
          <a:bodyPr/>
          <a:lstStyle/>
          <a:p>
            <a:fld id="{4DCFEFAE-2F4A-4431-AABA-B7A7A1A09249}" type="slidenum">
              <a:rPr lang="en-GB" smtClean="0"/>
              <a:t>22</a:t>
            </a:fld>
            <a:endParaRPr lang="en-GB"/>
          </a:p>
        </p:txBody>
      </p:sp>
    </p:spTree>
    <p:extLst>
      <p:ext uri="{BB962C8B-B14F-4D97-AF65-F5344CB8AC3E}">
        <p14:creationId xmlns:p14="http://schemas.microsoft.com/office/powerpoint/2010/main" val="288707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step:</a:t>
            </a:r>
            <a:r>
              <a:rPr lang="en-GB" baseline="0" dirty="0"/>
              <a:t> with regard </a:t>
            </a:r>
            <a:r>
              <a:rPr lang="en-GB" baseline="0" dirty="0" smtClean="0"/>
              <a:t>to the </a:t>
            </a:r>
            <a:r>
              <a:rPr lang="en-GB" baseline="0" dirty="0"/>
              <a:t>digital access pilots, we will have to approach this work in a phased way. What we are about to conclude is phase 1. Next phase will be </a:t>
            </a:r>
            <a:endParaRPr lang="en-GB" dirty="0"/>
          </a:p>
        </p:txBody>
      </p:sp>
      <p:sp>
        <p:nvSpPr>
          <p:cNvPr id="4" name="Slide Number Placeholder 3"/>
          <p:cNvSpPr>
            <a:spLocks noGrp="1"/>
          </p:cNvSpPr>
          <p:nvPr>
            <p:ph type="sldNum" sz="quarter" idx="10"/>
          </p:nvPr>
        </p:nvSpPr>
        <p:spPr/>
        <p:txBody>
          <a:bodyPr/>
          <a:lstStyle/>
          <a:p>
            <a:fld id="{4DCFEFAE-2F4A-4431-AABA-B7A7A1A09249}" type="slidenum">
              <a:rPr lang="en-GB" smtClean="0"/>
              <a:t>23</a:t>
            </a:fld>
            <a:endParaRPr lang="en-GB"/>
          </a:p>
        </p:txBody>
      </p:sp>
    </p:spTree>
    <p:extLst>
      <p:ext uri="{BB962C8B-B14F-4D97-AF65-F5344CB8AC3E}">
        <p14:creationId xmlns:p14="http://schemas.microsoft.com/office/powerpoint/2010/main" val="285814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FBC3FE-D3CB-40D3-9DED-352E3F5D3C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128354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FBC3FE-D3CB-40D3-9DED-352E3F5D3C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301227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FBC3FE-D3CB-40D3-9DED-352E3F5D3C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291093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FBC3FE-D3CB-40D3-9DED-352E3F5D3C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100095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FBC3FE-D3CB-40D3-9DED-352E3F5D3C52}"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156856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FBC3FE-D3CB-40D3-9DED-352E3F5D3C52}"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274670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FBC3FE-D3CB-40D3-9DED-352E3F5D3C52}" type="datetimeFigureOut">
              <a:rPr lang="en-GB" smtClean="0"/>
              <a:t>29/06/2016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425674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FBC3FE-D3CB-40D3-9DED-352E3F5D3C52}" type="datetimeFigureOut">
              <a:rPr lang="en-GB" smtClean="0"/>
              <a:t>29/06/2016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72213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BC3FE-D3CB-40D3-9DED-352E3F5D3C52}" type="datetimeFigureOut">
              <a:rPr lang="en-GB" smtClean="0"/>
              <a:t>29/06/2016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171980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BC3FE-D3CB-40D3-9DED-352E3F5D3C52}"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265597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FBC3FE-D3CB-40D3-9DED-352E3F5D3C52}"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331C9C-309B-4754-AE2B-1AF1F404230A}" type="slidenum">
              <a:rPr lang="en-GB" smtClean="0"/>
              <a:t>‹#›</a:t>
            </a:fld>
            <a:endParaRPr lang="en-GB"/>
          </a:p>
        </p:txBody>
      </p:sp>
    </p:spTree>
    <p:extLst>
      <p:ext uri="{BB962C8B-B14F-4D97-AF65-F5344CB8AC3E}">
        <p14:creationId xmlns:p14="http://schemas.microsoft.com/office/powerpoint/2010/main" val="89513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BC3FE-D3CB-40D3-9DED-352E3F5D3C52}" type="datetimeFigureOut">
              <a:rPr lang="en-GB" smtClean="0"/>
              <a:t>29/06/2016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31C9C-309B-4754-AE2B-1AF1F404230A}" type="slidenum">
              <a:rPr lang="en-GB" smtClean="0"/>
              <a:t>‹#›</a:t>
            </a:fld>
            <a:endParaRPr lang="en-GB"/>
          </a:p>
        </p:txBody>
      </p:sp>
    </p:spTree>
    <p:extLst>
      <p:ext uri="{BB962C8B-B14F-4D97-AF65-F5344CB8AC3E}">
        <p14:creationId xmlns:p14="http://schemas.microsoft.com/office/powerpoint/2010/main" val="227447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0.png"/><Relationship Id="rId3" Type="http://schemas.openxmlformats.org/officeDocument/2006/relationships/image" Target="../media/image9.png"/><Relationship Id="rId21" Type="http://schemas.openxmlformats.org/officeDocument/2006/relationships/image" Target="../media/image21.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29.png"/><Relationship Id="rId2" Type="http://schemas.openxmlformats.org/officeDocument/2006/relationships/image" Target="../media/image8.png"/><Relationship Id="rId16" Type="http://schemas.openxmlformats.org/officeDocument/2006/relationships/image" Target="../media/image26.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8.png"/><Relationship Id="rId5" Type="http://schemas.openxmlformats.org/officeDocument/2006/relationships/image" Target="../media/image10.png"/><Relationship Id="rId15" Type="http://schemas.openxmlformats.org/officeDocument/2006/relationships/image" Target="../media/image25.png"/><Relationship Id="rId23" Type="http://schemas.openxmlformats.org/officeDocument/2006/relationships/image" Target="../media/image2.png"/><Relationship Id="rId28" Type="http://schemas.openxmlformats.org/officeDocument/2006/relationships/image" Target="../media/image32.png"/><Relationship Id="rId10" Type="http://schemas.openxmlformats.org/officeDocument/2006/relationships/image" Target="../media/image15.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9.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8.png"/><Relationship Id="rId25" Type="http://schemas.openxmlformats.org/officeDocument/2006/relationships/image" Target="../media/image21.png"/><Relationship Id="rId2" Type="http://schemas.openxmlformats.org/officeDocument/2006/relationships/image" Target="../media/image8.png"/><Relationship Id="rId16" Type="http://schemas.openxmlformats.org/officeDocument/2006/relationships/image" Target="../media/image26.pn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4.png"/><Relationship Id="rId5" Type="http://schemas.openxmlformats.org/officeDocument/2006/relationships/image" Target="../media/image10.png"/><Relationship Id="rId15" Type="http://schemas.openxmlformats.org/officeDocument/2006/relationships/image" Target="../media/image25.png"/><Relationship Id="rId23" Type="http://schemas.openxmlformats.org/officeDocument/2006/relationships/image" Target="../media/image20.png"/><Relationship Id="rId28" Type="http://schemas.openxmlformats.org/officeDocument/2006/relationships/image" Target="../media/image2.png"/><Relationship Id="rId10" Type="http://schemas.openxmlformats.org/officeDocument/2006/relationships/image" Target="../media/image15.png"/><Relationship Id="rId19" Type="http://schemas.openxmlformats.org/officeDocument/2006/relationships/image" Target="../media/image30.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thenounproject.com/search/?q=coin+two+sides&amp;i=160453question" TargetMode="External"/><Relationship Id="rId7" Type="http://schemas.openxmlformats.org/officeDocument/2006/relationships/hyperlink" Target="https://thenounproject.com/search/?q=health+warning&amp;i=14055"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thenounproject.com/search/?q=works+in+progress&amp;i=215094" TargetMode="External"/><Relationship Id="rId5" Type="http://schemas.openxmlformats.org/officeDocument/2006/relationships/hyperlink" Target="https://thenounproject.com/search/?q=question+mark&amp;i=89611" TargetMode="External"/><Relationship Id="rId4" Type="http://schemas.openxmlformats.org/officeDocument/2006/relationships/hyperlink" Target="https://thenounproject.com/cfpb_minicon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neil.grindley@jisc.ac.uk"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paola.Marchionni@jisc.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monographs.jiscinvolve.org/wp/files/2015/11/BiblioData_NMS_Next_Steps.pd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onographs.jiscinvolve.org/wp/files/2015/11/BiblioData_NMS_Next_Steps.pdf"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63935" y="347518"/>
            <a:ext cx="3419475" cy="1600200"/>
          </a:xfrm>
          <a:prstGeom prst="rect">
            <a:avLst/>
          </a:prstGeom>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81075" y="1402928"/>
            <a:ext cx="6539346" cy="984885"/>
          </a:xfrm>
          <a:prstGeom prst="rect">
            <a:avLst/>
          </a:prstGeom>
          <a:noFill/>
        </p:spPr>
        <p:txBody>
          <a:bodyPr wrap="square" rtlCol="0">
            <a:spAutoFit/>
          </a:bodyPr>
          <a:lstStyle/>
          <a:p>
            <a:pPr>
              <a:spcAft>
                <a:spcPts val="1200"/>
              </a:spcAft>
            </a:pPr>
            <a:r>
              <a:rPr lang="en-GB" sz="2400" dirty="0">
                <a:solidFill>
                  <a:schemeClr val="accent5">
                    <a:lumMod val="50000"/>
                  </a:schemeClr>
                </a:solidFill>
              </a:rPr>
              <a:t>LIBER Annual Conference 2016</a:t>
            </a:r>
          </a:p>
          <a:p>
            <a:pPr>
              <a:spcAft>
                <a:spcPts val="1200"/>
              </a:spcAft>
            </a:pPr>
            <a:r>
              <a:rPr lang="en-GB" sz="2400" dirty="0"/>
              <a:t>Libraries Opening Paths to Knowledge</a:t>
            </a:r>
          </a:p>
        </p:txBody>
      </p:sp>
      <p:sp>
        <p:nvSpPr>
          <p:cNvPr id="7" name="TextBox 6"/>
          <p:cNvSpPr txBox="1"/>
          <p:nvPr/>
        </p:nvSpPr>
        <p:spPr>
          <a:xfrm>
            <a:off x="981075" y="2879880"/>
            <a:ext cx="8719127" cy="2492990"/>
          </a:xfrm>
          <a:prstGeom prst="rect">
            <a:avLst/>
          </a:prstGeom>
          <a:noFill/>
        </p:spPr>
        <p:txBody>
          <a:bodyPr wrap="square" rtlCol="0">
            <a:spAutoFit/>
          </a:bodyPr>
          <a:lstStyle/>
          <a:p>
            <a:r>
              <a:rPr lang="en-GB" sz="3200" dirty="0"/>
              <a:t>Defining National Solutions for Managing Book Collections and Improving Digital Access</a:t>
            </a:r>
            <a:endParaRPr lang="en-GB" dirty="0"/>
          </a:p>
          <a:p>
            <a:endParaRPr lang="en-GB" dirty="0"/>
          </a:p>
          <a:p>
            <a:pPr>
              <a:spcAft>
                <a:spcPts val="1200"/>
              </a:spcAft>
            </a:pPr>
            <a:endParaRPr lang="en-GB" dirty="0"/>
          </a:p>
          <a:p>
            <a:pPr>
              <a:spcAft>
                <a:spcPts val="1200"/>
              </a:spcAft>
            </a:pPr>
            <a:r>
              <a:rPr lang="en-GB" dirty="0"/>
              <a:t>Neil Grindley, Head of Resource Discovery, Jisc</a:t>
            </a:r>
          </a:p>
          <a:p>
            <a:pPr>
              <a:spcAft>
                <a:spcPts val="1200"/>
              </a:spcAft>
            </a:pPr>
            <a:r>
              <a:rPr lang="en-GB" dirty="0"/>
              <a:t>Paola Marchionni, Head of Digital Resources for Teaching, Learning and Research, Jisc</a:t>
            </a:r>
          </a:p>
        </p:txBody>
      </p:sp>
    </p:spTree>
    <p:extLst>
      <p:ext uri="{BB962C8B-B14F-4D97-AF65-F5344CB8AC3E}">
        <p14:creationId xmlns:p14="http://schemas.microsoft.com/office/powerpoint/2010/main" val="684827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43249" y="2712231"/>
            <a:ext cx="1705504" cy="1618629"/>
          </a:xfrm>
          <a:prstGeom prst="rect">
            <a:avLst/>
          </a:prstGeom>
        </p:spPr>
      </p:pic>
      <p:sp>
        <p:nvSpPr>
          <p:cNvPr id="4" name="Rounded Rectangle 3"/>
          <p:cNvSpPr/>
          <p:nvPr/>
        </p:nvSpPr>
        <p:spPr>
          <a:xfrm>
            <a:off x="3286038" y="136314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26" name="Picture 2" descr="Us-capitol-building-drawing clipart 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630" y="1285802"/>
            <a:ext cx="860567" cy="86056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288040" y="225515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 name="Picture 9"/>
          <p:cNvPicPr>
            <a:picLocks noChangeAspect="1"/>
          </p:cNvPicPr>
          <p:nvPr/>
        </p:nvPicPr>
        <p:blipFill>
          <a:blip r:embed="rId4"/>
          <a:stretch>
            <a:fillRect/>
          </a:stretch>
        </p:blipFill>
        <p:spPr>
          <a:xfrm>
            <a:off x="3335957" y="2376464"/>
            <a:ext cx="928865" cy="518605"/>
          </a:xfrm>
          <a:prstGeom prst="rect">
            <a:avLst/>
          </a:prstGeom>
        </p:spPr>
      </p:pic>
      <p:sp>
        <p:nvSpPr>
          <p:cNvPr id="13" name="Rounded Rectangle 12"/>
          <p:cNvSpPr/>
          <p:nvPr/>
        </p:nvSpPr>
        <p:spPr>
          <a:xfrm>
            <a:off x="3288040" y="4041432"/>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280" y="3228461"/>
            <a:ext cx="464445" cy="552027"/>
          </a:xfrm>
          <a:prstGeom prst="rect">
            <a:avLst/>
          </a:prstGeom>
        </p:spPr>
      </p:pic>
      <p:cxnSp>
        <p:nvCxnSpPr>
          <p:cNvPr id="8" name="Curved Connector 7"/>
          <p:cNvCxnSpPr>
            <a:stCxn id="4" idx="3"/>
            <a:endCxn id="3" idx="1"/>
          </p:cNvCxnSpPr>
          <p:nvPr/>
        </p:nvCxnSpPr>
        <p:spPr>
          <a:xfrm>
            <a:off x="4314739" y="1728274"/>
            <a:ext cx="928511" cy="179327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9" idx="3"/>
            <a:endCxn id="3" idx="1"/>
          </p:cNvCxnSpPr>
          <p:nvPr/>
        </p:nvCxnSpPr>
        <p:spPr>
          <a:xfrm>
            <a:off x="4316741" y="2620285"/>
            <a:ext cx="926508" cy="901260"/>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3" idx="3"/>
            <a:endCxn id="3" idx="1"/>
          </p:cNvCxnSpPr>
          <p:nvPr/>
        </p:nvCxnSpPr>
        <p:spPr>
          <a:xfrm flipV="1">
            <a:off x="4316741" y="3521544"/>
            <a:ext cx="926508" cy="88502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5422" y="4113966"/>
            <a:ext cx="641751" cy="581853"/>
          </a:xfrm>
          <a:prstGeom prst="rect">
            <a:avLst/>
          </a:prstGeom>
        </p:spPr>
      </p:pic>
      <p:sp>
        <p:nvSpPr>
          <p:cNvPr id="30" name="Rounded Rectangle 29"/>
          <p:cNvSpPr/>
          <p:nvPr/>
        </p:nvSpPr>
        <p:spPr>
          <a:xfrm>
            <a:off x="5581650" y="1596303"/>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31" name="Rounded Rectangle 30"/>
          <p:cNvSpPr/>
          <p:nvPr/>
        </p:nvSpPr>
        <p:spPr>
          <a:xfrm>
            <a:off x="5581650" y="4536982"/>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grpSp>
        <p:nvGrpSpPr>
          <p:cNvPr id="32" name="Group 31"/>
          <p:cNvGrpSpPr/>
          <p:nvPr/>
        </p:nvGrpSpPr>
        <p:grpSpPr>
          <a:xfrm>
            <a:off x="5707146" y="1728276"/>
            <a:ext cx="815231" cy="602297"/>
            <a:chOff x="5095875" y="2895601"/>
            <a:chExt cx="1276350" cy="942974"/>
          </a:xfrm>
        </p:grpSpPr>
        <p:sp>
          <p:nvSpPr>
            <p:cNvPr id="33" name="Rounded Rectangle 32"/>
            <p:cNvSpPr/>
            <p:nvPr/>
          </p:nvSpPr>
          <p:spPr>
            <a:xfrm>
              <a:off x="5095875" y="2895601"/>
              <a:ext cx="1276350" cy="942974"/>
            </a:xfrm>
            <a:prstGeom prst="roundRect">
              <a:avLst>
                <a:gd name="adj" fmla="val 5483"/>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588">
                <a:solidFill>
                  <a:prstClr val="white"/>
                </a:solidFill>
              </a:endParaRPr>
            </a:p>
          </p:txBody>
        </p:sp>
        <p:grpSp>
          <p:nvGrpSpPr>
            <p:cNvPr id="34" name="Group 87"/>
            <p:cNvGrpSpPr/>
            <p:nvPr/>
          </p:nvGrpSpPr>
          <p:grpSpPr>
            <a:xfrm>
              <a:off x="5572127" y="3219450"/>
              <a:ext cx="333373" cy="300583"/>
              <a:chOff x="5467352" y="933450"/>
              <a:chExt cx="581024" cy="523875"/>
            </a:xfrm>
          </p:grpSpPr>
          <p:sp>
            <p:nvSpPr>
              <p:cNvPr id="37" name="Rectangle 36"/>
              <p:cNvSpPr/>
              <p:nvPr/>
            </p:nvSpPr>
            <p:spPr>
              <a:xfrm>
                <a:off x="5467352" y="933450"/>
                <a:ext cx="581024"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588">
                  <a:solidFill>
                    <a:prstClr val="white"/>
                  </a:solidFill>
                </a:endParaRPr>
              </a:p>
            </p:txBody>
          </p:sp>
          <p:sp>
            <p:nvSpPr>
              <p:cNvPr id="38" name="Isosceles Triangle 37"/>
              <p:cNvSpPr/>
              <p:nvPr/>
            </p:nvSpPr>
            <p:spPr>
              <a:xfrm rot="5400000">
                <a:off x="5622329" y="1035647"/>
                <a:ext cx="333375" cy="319484"/>
              </a:xfrm>
              <a:prstGeom prst="triangl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588">
                  <a:solidFill>
                    <a:prstClr val="black"/>
                  </a:solidFill>
                </a:endParaRPr>
              </a:p>
            </p:txBody>
          </p:sp>
        </p:grpSp>
        <p:sp>
          <p:nvSpPr>
            <p:cNvPr id="35" name="Rounded Rectangle 34"/>
            <p:cNvSpPr/>
            <p:nvPr/>
          </p:nvSpPr>
          <p:spPr>
            <a:xfrm>
              <a:off x="5217319" y="3699667"/>
              <a:ext cx="1047750" cy="60325"/>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36" name="Straight Connector 35"/>
            <p:cNvCxnSpPr/>
            <p:nvPr/>
          </p:nvCxnSpPr>
          <p:spPr>
            <a:xfrm>
              <a:off x="5232400" y="3729037"/>
              <a:ext cx="36671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a:stCxn id="30" idx="2"/>
            <a:endCxn id="3" idx="0"/>
          </p:cNvCxnSpPr>
          <p:nvPr/>
        </p:nvCxnSpPr>
        <p:spPr>
          <a:xfrm>
            <a:off x="6096001" y="2496414"/>
            <a:ext cx="1" cy="21581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0"/>
            <a:endCxn id="3" idx="2"/>
          </p:cNvCxnSpPr>
          <p:nvPr/>
        </p:nvCxnSpPr>
        <p:spPr>
          <a:xfrm flipV="1">
            <a:off x="6096001" y="4330859"/>
            <a:ext cx="1" cy="20612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2" descr="Computer-user clipart fi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9136" y="4628177"/>
            <a:ext cx="754129" cy="754129"/>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p:cNvSpPr/>
          <p:nvPr/>
        </p:nvSpPr>
        <p:spPr>
          <a:xfrm>
            <a:off x="7891287" y="2875793"/>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48" name="Rounded Rectangle 47"/>
          <p:cNvSpPr/>
          <p:nvPr/>
        </p:nvSpPr>
        <p:spPr>
          <a:xfrm>
            <a:off x="7891287" y="2129071"/>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49" name="Rounded Rectangle 48"/>
          <p:cNvSpPr/>
          <p:nvPr/>
        </p:nvSpPr>
        <p:spPr>
          <a:xfrm>
            <a:off x="7890348" y="3608859"/>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50" name="Rounded Rectangle 49"/>
          <p:cNvSpPr/>
          <p:nvPr/>
        </p:nvSpPr>
        <p:spPr>
          <a:xfrm>
            <a:off x="7890348" y="4345185"/>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62" name="Curved Connector 61"/>
          <p:cNvCxnSpPr>
            <a:stCxn id="3" idx="3"/>
            <a:endCxn id="47" idx="1"/>
          </p:cNvCxnSpPr>
          <p:nvPr/>
        </p:nvCxnSpPr>
        <p:spPr>
          <a:xfrm flipV="1">
            <a:off x="6948753" y="3170802"/>
            <a:ext cx="942535" cy="35074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6" name="Curved Connector 4095"/>
          <p:cNvCxnSpPr>
            <a:stCxn id="3" idx="3"/>
            <a:endCxn id="48" idx="1"/>
          </p:cNvCxnSpPr>
          <p:nvPr/>
        </p:nvCxnSpPr>
        <p:spPr>
          <a:xfrm flipV="1">
            <a:off x="6948753" y="2424080"/>
            <a:ext cx="942535" cy="1097464"/>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8" name="Curved Connector 4097"/>
          <p:cNvCxnSpPr>
            <a:stCxn id="3" idx="3"/>
            <a:endCxn id="49" idx="1"/>
          </p:cNvCxnSpPr>
          <p:nvPr/>
        </p:nvCxnSpPr>
        <p:spPr>
          <a:xfrm>
            <a:off x="6948753" y="3521545"/>
            <a:ext cx="941595" cy="38232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01" name="Curved Connector 4100"/>
          <p:cNvCxnSpPr>
            <a:stCxn id="3" idx="3"/>
            <a:endCxn id="50" idx="1"/>
          </p:cNvCxnSpPr>
          <p:nvPr/>
        </p:nvCxnSpPr>
        <p:spPr>
          <a:xfrm>
            <a:off x="6948753" y="3521545"/>
            <a:ext cx="941595" cy="111865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02" name="Picture 4101"/>
          <p:cNvPicPr>
            <a:picLocks noChangeAspect="1"/>
          </p:cNvPicPr>
          <p:nvPr/>
        </p:nvPicPr>
        <p:blipFill>
          <a:blip r:embed="rId8"/>
          <a:stretch>
            <a:fillRect/>
          </a:stretch>
        </p:blipFill>
        <p:spPr>
          <a:xfrm rot="21377580">
            <a:off x="8135579" y="2901770"/>
            <a:ext cx="541015" cy="541015"/>
          </a:xfrm>
          <a:prstGeom prst="rect">
            <a:avLst/>
          </a:prstGeom>
          <a:scene3d>
            <a:camera prst="orthographicFront">
              <a:rot lat="0" lon="21599974" rev="0"/>
            </a:camera>
            <a:lightRig rig="threePt" dir="t"/>
          </a:scene3d>
        </p:spPr>
      </p:pic>
      <p:pic>
        <p:nvPicPr>
          <p:cNvPr id="1028" name="Picture 4" descr="Closed-book-01 clipart fi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8298" y="2155463"/>
            <a:ext cx="570148" cy="570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anner-ln clipart fi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8297" y="3578885"/>
            <a:ext cx="703547" cy="703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nifying-glass clipart fi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7219" y="4419943"/>
            <a:ext cx="519795" cy="519795"/>
          </a:xfrm>
          <a:prstGeom prst="rect">
            <a:avLst/>
          </a:prstGeom>
          <a:noFill/>
          <a:extLst>
            <a:ext uri="{909E8E84-426E-40DD-AFC4-6F175D3DCCD1}">
              <a14:hiddenFill xmlns:a14="http://schemas.microsoft.com/office/drawing/2010/main">
                <a:solidFill>
                  <a:srgbClr val="FFFFFF"/>
                </a:solidFill>
              </a14:hiddenFill>
            </a:ext>
          </a:extLst>
        </p:spPr>
      </p:pic>
      <p:sp>
        <p:nvSpPr>
          <p:cNvPr id="81" name="Rounded Rectangle 80"/>
          <p:cNvSpPr/>
          <p:nvPr/>
        </p:nvSpPr>
        <p:spPr>
          <a:xfrm>
            <a:off x="7890348" y="5079711"/>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34" name="Picture 10" descr="Computer-keyboard-3d2 clipart fi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7177" y="5152593"/>
            <a:ext cx="670608" cy="442601"/>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Curved Connector 83"/>
          <p:cNvCxnSpPr>
            <a:stCxn id="3" idx="3"/>
            <a:endCxn id="81" idx="1"/>
          </p:cNvCxnSpPr>
          <p:nvPr/>
        </p:nvCxnSpPr>
        <p:spPr>
          <a:xfrm>
            <a:off x="6948753" y="3521545"/>
            <a:ext cx="941595" cy="1853176"/>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3297562" y="49383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68" name="Curved Connector 67"/>
          <p:cNvCxnSpPr>
            <a:stCxn id="63" idx="3"/>
            <a:endCxn id="3" idx="1"/>
          </p:cNvCxnSpPr>
          <p:nvPr/>
        </p:nvCxnSpPr>
        <p:spPr>
          <a:xfrm flipV="1">
            <a:off x="4326265" y="3521544"/>
            <a:ext cx="916985" cy="178192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2" descr="https://upload.wikimedia.org/wikipedia/commons/thumb/2/25/Open_Access_logo_PLoS_white.svg/640px-Open_Access_logo_PLoS_white.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44962" y="5027326"/>
            <a:ext cx="333900" cy="521719"/>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7881494" y="1365773"/>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98" name="Curved Connector 97"/>
          <p:cNvCxnSpPr>
            <a:stCxn id="3" idx="3"/>
            <a:endCxn id="83" idx="1"/>
          </p:cNvCxnSpPr>
          <p:nvPr/>
        </p:nvCxnSpPr>
        <p:spPr>
          <a:xfrm flipV="1">
            <a:off x="6948752" y="1660785"/>
            <a:ext cx="932741" cy="1860761"/>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uler, Inch, Measure, Centimeter, Length, Millime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359520">
            <a:off x="7998791" y="1465399"/>
            <a:ext cx="775395" cy="387696"/>
          </a:xfrm>
          <a:prstGeom prst="rect">
            <a:avLst/>
          </a:prstGeom>
          <a:noFill/>
          <a:extLst>
            <a:ext uri="{909E8E84-426E-40DD-AFC4-6F175D3DCCD1}">
              <a14:hiddenFill xmlns:a14="http://schemas.microsoft.com/office/drawing/2010/main">
                <a:solidFill>
                  <a:srgbClr val="FFFFFF"/>
                </a:solidFill>
              </a14:hiddenFill>
            </a:ext>
          </a:extLst>
        </p:spPr>
      </p:pic>
      <p:sp>
        <p:nvSpPr>
          <p:cNvPr id="78" name="Rounded Rectangle 77"/>
          <p:cNvSpPr/>
          <p:nvPr/>
        </p:nvSpPr>
        <p:spPr>
          <a:xfrm>
            <a:off x="3288040" y="3144872"/>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79" name="Curved Connector 78"/>
          <p:cNvCxnSpPr>
            <a:stCxn id="78" idx="3"/>
          </p:cNvCxnSpPr>
          <p:nvPr/>
        </p:nvCxnSpPr>
        <p:spPr>
          <a:xfrm>
            <a:off x="4316741" y="3510005"/>
            <a:ext cx="926508" cy="11539"/>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6" name="Picture 6" descr="Conversation clipart fi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79890" y="2287154"/>
            <a:ext cx="759300" cy="74762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Teaching clipart fil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3084" y="3215581"/>
            <a:ext cx="624201" cy="614607"/>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91"/>
          <p:cNvSpPr/>
          <p:nvPr/>
        </p:nvSpPr>
        <p:spPr>
          <a:xfrm>
            <a:off x="1739272" y="2107614"/>
            <a:ext cx="1280144" cy="2942543"/>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11" name="Rounded Rectangle 110"/>
          <p:cNvSpPr/>
          <p:nvPr/>
        </p:nvSpPr>
        <p:spPr>
          <a:xfrm>
            <a:off x="4041030" y="58602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112" name="Curved Connector 111"/>
          <p:cNvCxnSpPr>
            <a:stCxn id="111" idx="0"/>
            <a:endCxn id="31" idx="2"/>
          </p:cNvCxnSpPr>
          <p:nvPr/>
        </p:nvCxnSpPr>
        <p:spPr>
          <a:xfrm rot="5400000" flipH="1" flipV="1">
            <a:off x="5114120" y="4878354"/>
            <a:ext cx="423141" cy="1540620"/>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5593955" y="586114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14" name="Rounded Rectangle 113"/>
          <p:cNvSpPr/>
          <p:nvPr/>
        </p:nvSpPr>
        <p:spPr>
          <a:xfrm>
            <a:off x="7146880" y="58602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115" name="Straight Arrow Connector 114"/>
          <p:cNvCxnSpPr>
            <a:stCxn id="113" idx="0"/>
            <a:endCxn id="31" idx="2"/>
          </p:cNvCxnSpPr>
          <p:nvPr/>
        </p:nvCxnSpPr>
        <p:spPr>
          <a:xfrm flipH="1" flipV="1">
            <a:off x="6096001" y="5437092"/>
            <a:ext cx="12305" cy="424051"/>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stCxn id="114" idx="0"/>
            <a:endCxn id="31" idx="2"/>
          </p:cNvCxnSpPr>
          <p:nvPr/>
        </p:nvCxnSpPr>
        <p:spPr>
          <a:xfrm rot="16200000" flipV="1">
            <a:off x="6667047" y="4866049"/>
            <a:ext cx="423141" cy="1565231"/>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8" name="Picture 2" descr="https://www.jisc.ac.uk/sites/default/files/jusp.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95966" y="5896228"/>
            <a:ext cx="624679" cy="65160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https://pixabay.com/static/uploads/photo/2016/02/16/02/17/hands-1202488_960_720.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3776" y="5962143"/>
            <a:ext cx="723649" cy="559643"/>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Curved Connector 119"/>
          <p:cNvCxnSpPr>
            <a:endCxn id="121" idx="2"/>
          </p:cNvCxnSpPr>
          <p:nvPr/>
        </p:nvCxnSpPr>
        <p:spPr>
          <a:xfrm rot="16200000" flipV="1">
            <a:off x="4670394" y="168832"/>
            <a:ext cx="557607" cy="2293611"/>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3288040" y="306567"/>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22" name="Rounded Rectangle 121"/>
          <p:cNvSpPr/>
          <p:nvPr/>
        </p:nvSpPr>
        <p:spPr>
          <a:xfrm>
            <a:off x="4831092" y="305769"/>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23" name="Rounded Rectangle 122"/>
          <p:cNvSpPr/>
          <p:nvPr/>
        </p:nvSpPr>
        <p:spPr>
          <a:xfrm>
            <a:off x="6374146" y="30746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24" name="Rounded Rectangle 123"/>
          <p:cNvSpPr/>
          <p:nvPr/>
        </p:nvSpPr>
        <p:spPr>
          <a:xfrm>
            <a:off x="7917198" y="305769"/>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125" name="Curved Connector 124"/>
          <p:cNvCxnSpPr>
            <a:endCxn id="122" idx="2"/>
          </p:cNvCxnSpPr>
          <p:nvPr/>
        </p:nvCxnSpPr>
        <p:spPr>
          <a:xfrm rot="16200000" flipV="1">
            <a:off x="5441519" y="939960"/>
            <a:ext cx="558404" cy="750557"/>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endCxn id="123" idx="2"/>
          </p:cNvCxnSpPr>
          <p:nvPr/>
        </p:nvCxnSpPr>
        <p:spPr>
          <a:xfrm rot="5400000" flipH="1" flipV="1">
            <a:off x="6213892" y="919836"/>
            <a:ext cx="556712" cy="792496"/>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endCxn id="124" idx="2"/>
          </p:cNvCxnSpPr>
          <p:nvPr/>
        </p:nvCxnSpPr>
        <p:spPr>
          <a:xfrm rot="5400000" flipH="1" flipV="1">
            <a:off x="6984573" y="147464"/>
            <a:ext cx="558404" cy="2335549"/>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29" name="Picture 2" descr="Shopping Cart, Empty, Pictogram, Sign, Supermarke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22461" y="431092"/>
            <a:ext cx="645964" cy="520821"/>
          </a:xfrm>
          <a:prstGeom prst="rect">
            <a:avLst/>
          </a:prstGeom>
          <a:noFill/>
          <a:extLst>
            <a:ext uri="{909E8E84-426E-40DD-AFC4-6F175D3DCCD1}">
              <a14:hiddenFill xmlns:a14="http://schemas.microsoft.com/office/drawing/2010/main">
                <a:solidFill>
                  <a:srgbClr val="FFFFFF"/>
                </a:solidFill>
              </a14:hiddenFill>
            </a:ext>
          </a:extLst>
        </p:spPr>
      </p:pic>
      <p:grpSp>
        <p:nvGrpSpPr>
          <p:cNvPr id="130" name="Group 50"/>
          <p:cNvGrpSpPr/>
          <p:nvPr/>
        </p:nvGrpSpPr>
        <p:grpSpPr>
          <a:xfrm>
            <a:off x="6610351" y="387998"/>
            <a:ext cx="563916" cy="563916"/>
            <a:chOff x="829235" y="3975833"/>
            <a:chExt cx="1600198" cy="1600198"/>
          </a:xfrm>
        </p:grpSpPr>
        <p:sp>
          <p:nvSpPr>
            <p:cNvPr id="131" name="Oval 130"/>
            <p:cNvSpPr/>
            <p:nvPr/>
          </p:nvSpPr>
          <p:spPr>
            <a:xfrm>
              <a:off x="829235" y="3975833"/>
              <a:ext cx="1600198" cy="160019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798">
                <a:defRPr/>
              </a:pPr>
              <a:endParaRPr lang="en-GB" sz="1351" kern="0">
                <a:solidFill>
                  <a:prstClr val="white"/>
                </a:solidFill>
                <a:latin typeface="Calibri"/>
              </a:endParaRPr>
            </a:p>
          </p:txBody>
        </p:sp>
        <p:sp>
          <p:nvSpPr>
            <p:cNvPr id="132" name="Freeform 131"/>
            <p:cNvSpPr/>
            <p:nvPr/>
          </p:nvSpPr>
          <p:spPr>
            <a:xfrm>
              <a:off x="1085850" y="4057651"/>
              <a:ext cx="1173041" cy="1454394"/>
            </a:xfrm>
            <a:custGeom>
              <a:avLst/>
              <a:gdLst>
                <a:gd name="connsiteX0" fmla="*/ 11605 w 1989874"/>
                <a:gd name="connsiteY0" fmla="*/ 265080 h 2524703"/>
                <a:gd name="connsiteX1" fmla="*/ 108320 w 1989874"/>
                <a:gd name="connsiteY1" fmla="*/ 194742 h 2524703"/>
                <a:gd name="connsiteX2" fmla="*/ 134697 w 1989874"/>
                <a:gd name="connsiteY2" fmla="*/ 177157 h 2524703"/>
                <a:gd name="connsiteX3" fmla="*/ 161074 w 1989874"/>
                <a:gd name="connsiteY3" fmla="*/ 168365 h 2524703"/>
                <a:gd name="connsiteX4" fmla="*/ 213828 w 1989874"/>
                <a:gd name="connsiteY4" fmla="*/ 194742 h 2524703"/>
                <a:gd name="connsiteX5" fmla="*/ 240205 w 1989874"/>
                <a:gd name="connsiteY5" fmla="*/ 291457 h 2524703"/>
                <a:gd name="connsiteX6" fmla="*/ 257790 w 1989874"/>
                <a:gd name="connsiteY6" fmla="*/ 326626 h 2524703"/>
                <a:gd name="connsiteX7" fmla="*/ 257790 w 1989874"/>
                <a:gd name="connsiteY7" fmla="*/ 467303 h 2524703"/>
                <a:gd name="connsiteX8" fmla="*/ 231413 w 1989874"/>
                <a:gd name="connsiteY8" fmla="*/ 476096 h 2524703"/>
                <a:gd name="connsiteX9" fmla="*/ 205036 w 1989874"/>
                <a:gd name="connsiteY9" fmla="*/ 502473 h 2524703"/>
                <a:gd name="connsiteX10" fmla="*/ 178659 w 1989874"/>
                <a:gd name="connsiteY10" fmla="*/ 520057 h 2524703"/>
                <a:gd name="connsiteX11" fmla="*/ 161074 w 1989874"/>
                <a:gd name="connsiteY11" fmla="*/ 546434 h 2524703"/>
                <a:gd name="connsiteX12" fmla="*/ 213828 w 1989874"/>
                <a:gd name="connsiteY12" fmla="*/ 607980 h 2524703"/>
                <a:gd name="connsiteX13" fmla="*/ 266582 w 1989874"/>
                <a:gd name="connsiteY13" fmla="*/ 660734 h 2524703"/>
                <a:gd name="connsiteX14" fmla="*/ 310543 w 1989874"/>
                <a:gd name="connsiteY14" fmla="*/ 739865 h 2524703"/>
                <a:gd name="connsiteX15" fmla="*/ 319336 w 1989874"/>
                <a:gd name="connsiteY15" fmla="*/ 775034 h 2524703"/>
                <a:gd name="connsiteX16" fmla="*/ 328128 w 1989874"/>
                <a:gd name="connsiteY16" fmla="*/ 827788 h 2524703"/>
                <a:gd name="connsiteX17" fmla="*/ 354505 w 1989874"/>
                <a:gd name="connsiteY17" fmla="*/ 862957 h 2524703"/>
                <a:gd name="connsiteX18" fmla="*/ 389674 w 1989874"/>
                <a:gd name="connsiteY18" fmla="*/ 906919 h 2524703"/>
                <a:gd name="connsiteX19" fmla="*/ 398466 w 1989874"/>
                <a:gd name="connsiteY19" fmla="*/ 933296 h 2524703"/>
                <a:gd name="connsiteX20" fmla="*/ 424843 w 1989874"/>
                <a:gd name="connsiteY20" fmla="*/ 950880 h 2524703"/>
                <a:gd name="connsiteX21" fmla="*/ 468805 w 1989874"/>
                <a:gd name="connsiteY21" fmla="*/ 942088 h 2524703"/>
                <a:gd name="connsiteX22" fmla="*/ 477597 w 1989874"/>
                <a:gd name="connsiteY22" fmla="*/ 880542 h 2524703"/>
                <a:gd name="connsiteX23" fmla="*/ 442428 w 1989874"/>
                <a:gd name="connsiteY23" fmla="*/ 854165 h 2524703"/>
                <a:gd name="connsiteX24" fmla="*/ 389674 w 1989874"/>
                <a:gd name="connsiteY24" fmla="*/ 818996 h 2524703"/>
                <a:gd name="connsiteX25" fmla="*/ 345713 w 1989874"/>
                <a:gd name="connsiteY25" fmla="*/ 775034 h 2524703"/>
                <a:gd name="connsiteX26" fmla="*/ 328128 w 1989874"/>
                <a:gd name="connsiteY26" fmla="*/ 748657 h 2524703"/>
                <a:gd name="connsiteX27" fmla="*/ 354505 w 1989874"/>
                <a:gd name="connsiteY27" fmla="*/ 757449 h 2524703"/>
                <a:gd name="connsiteX28" fmla="*/ 433636 w 1989874"/>
                <a:gd name="connsiteY28" fmla="*/ 775034 h 2524703"/>
                <a:gd name="connsiteX29" fmla="*/ 477597 w 1989874"/>
                <a:gd name="connsiteY29" fmla="*/ 827788 h 2524703"/>
                <a:gd name="connsiteX30" fmla="*/ 512766 w 1989874"/>
                <a:gd name="connsiteY30" fmla="*/ 880542 h 2524703"/>
                <a:gd name="connsiteX31" fmla="*/ 547936 w 1989874"/>
                <a:gd name="connsiteY31" fmla="*/ 942088 h 2524703"/>
                <a:gd name="connsiteX32" fmla="*/ 556728 w 1989874"/>
                <a:gd name="connsiteY32" fmla="*/ 968465 h 2524703"/>
                <a:gd name="connsiteX33" fmla="*/ 583105 w 1989874"/>
                <a:gd name="connsiteY33" fmla="*/ 986049 h 2524703"/>
                <a:gd name="connsiteX34" fmla="*/ 618274 w 1989874"/>
                <a:gd name="connsiteY34" fmla="*/ 1012426 h 2524703"/>
                <a:gd name="connsiteX35" fmla="*/ 609482 w 1989874"/>
                <a:gd name="connsiteY35" fmla="*/ 1038803 h 2524703"/>
                <a:gd name="connsiteX36" fmla="*/ 583105 w 1989874"/>
                <a:gd name="connsiteY36" fmla="*/ 1065180 h 2524703"/>
                <a:gd name="connsiteX37" fmla="*/ 609482 w 1989874"/>
                <a:gd name="connsiteY37" fmla="*/ 1082765 h 2524703"/>
                <a:gd name="connsiteX38" fmla="*/ 714990 w 1989874"/>
                <a:gd name="connsiteY38" fmla="*/ 1091557 h 2524703"/>
                <a:gd name="connsiteX39" fmla="*/ 758951 w 1989874"/>
                <a:gd name="connsiteY39" fmla="*/ 1100349 h 2524703"/>
                <a:gd name="connsiteX40" fmla="*/ 829290 w 1989874"/>
                <a:gd name="connsiteY40" fmla="*/ 1109142 h 2524703"/>
                <a:gd name="connsiteX41" fmla="*/ 846874 w 1989874"/>
                <a:gd name="connsiteY41" fmla="*/ 1135519 h 2524703"/>
                <a:gd name="connsiteX42" fmla="*/ 934797 w 1989874"/>
                <a:gd name="connsiteY42" fmla="*/ 1153103 h 2524703"/>
                <a:gd name="connsiteX43" fmla="*/ 961174 w 1989874"/>
                <a:gd name="connsiteY43" fmla="*/ 1170688 h 2524703"/>
                <a:gd name="connsiteX44" fmla="*/ 978759 w 1989874"/>
                <a:gd name="connsiteY44" fmla="*/ 1179480 h 2524703"/>
                <a:gd name="connsiteX45" fmla="*/ 1040305 w 1989874"/>
                <a:gd name="connsiteY45" fmla="*/ 1205857 h 2524703"/>
                <a:gd name="connsiteX46" fmla="*/ 1066682 w 1989874"/>
                <a:gd name="connsiteY46" fmla="*/ 1223442 h 2524703"/>
                <a:gd name="connsiteX47" fmla="*/ 1145813 w 1989874"/>
                <a:gd name="connsiteY47" fmla="*/ 1241026 h 2524703"/>
                <a:gd name="connsiteX48" fmla="*/ 1154605 w 1989874"/>
                <a:gd name="connsiteY48" fmla="*/ 1267403 h 2524703"/>
                <a:gd name="connsiteX49" fmla="*/ 1189774 w 1989874"/>
                <a:gd name="connsiteY49" fmla="*/ 1328949 h 2524703"/>
                <a:gd name="connsiteX50" fmla="*/ 1251320 w 1989874"/>
                <a:gd name="connsiteY50" fmla="*/ 1337742 h 2524703"/>
                <a:gd name="connsiteX51" fmla="*/ 1286490 w 1989874"/>
                <a:gd name="connsiteY51" fmla="*/ 1346534 h 2524703"/>
                <a:gd name="connsiteX52" fmla="*/ 1260113 w 1989874"/>
                <a:gd name="connsiteY52" fmla="*/ 1337742 h 2524703"/>
                <a:gd name="connsiteX53" fmla="*/ 1224943 w 1989874"/>
                <a:gd name="connsiteY53" fmla="*/ 1293780 h 2524703"/>
                <a:gd name="connsiteX54" fmla="*/ 1207359 w 1989874"/>
                <a:gd name="connsiteY54" fmla="*/ 1328949 h 2524703"/>
                <a:gd name="connsiteX55" fmla="*/ 1224943 w 1989874"/>
                <a:gd name="connsiteY55" fmla="*/ 1355326 h 2524703"/>
                <a:gd name="connsiteX56" fmla="*/ 1251320 w 1989874"/>
                <a:gd name="connsiteY56" fmla="*/ 1364119 h 2524703"/>
                <a:gd name="connsiteX57" fmla="*/ 1304074 w 1989874"/>
                <a:gd name="connsiteY57" fmla="*/ 1390496 h 2524703"/>
                <a:gd name="connsiteX58" fmla="*/ 1295282 w 1989874"/>
                <a:gd name="connsiteY58" fmla="*/ 1487211 h 2524703"/>
                <a:gd name="connsiteX59" fmla="*/ 1268905 w 1989874"/>
                <a:gd name="connsiteY59" fmla="*/ 1504796 h 2524703"/>
                <a:gd name="connsiteX60" fmla="*/ 1207359 w 1989874"/>
                <a:gd name="connsiteY60" fmla="*/ 1548757 h 2524703"/>
                <a:gd name="connsiteX61" fmla="*/ 1198566 w 1989874"/>
                <a:gd name="connsiteY61" fmla="*/ 1575134 h 2524703"/>
                <a:gd name="connsiteX62" fmla="*/ 1198566 w 1989874"/>
                <a:gd name="connsiteY62" fmla="*/ 1601511 h 2524703"/>
                <a:gd name="connsiteX63" fmla="*/ 1189774 w 1989874"/>
                <a:gd name="connsiteY63" fmla="*/ 1627888 h 2524703"/>
                <a:gd name="connsiteX64" fmla="*/ 1207359 w 1989874"/>
                <a:gd name="connsiteY64" fmla="*/ 1715811 h 2524703"/>
                <a:gd name="connsiteX65" fmla="*/ 1216151 w 1989874"/>
                <a:gd name="connsiteY65" fmla="*/ 1821319 h 2524703"/>
                <a:gd name="connsiteX66" fmla="*/ 1242528 w 1989874"/>
                <a:gd name="connsiteY66" fmla="*/ 1830111 h 2524703"/>
                <a:gd name="connsiteX67" fmla="*/ 1286490 w 1989874"/>
                <a:gd name="connsiteY67" fmla="*/ 1909242 h 2524703"/>
                <a:gd name="connsiteX68" fmla="*/ 1330451 w 1989874"/>
                <a:gd name="connsiteY68" fmla="*/ 1918034 h 2524703"/>
                <a:gd name="connsiteX69" fmla="*/ 1321659 w 1989874"/>
                <a:gd name="connsiteY69" fmla="*/ 1997165 h 2524703"/>
                <a:gd name="connsiteX70" fmla="*/ 1304074 w 1989874"/>
                <a:gd name="connsiteY70" fmla="*/ 1970788 h 2524703"/>
                <a:gd name="connsiteX71" fmla="*/ 1286490 w 1989874"/>
                <a:gd name="connsiteY71" fmla="*/ 2005957 h 2524703"/>
                <a:gd name="connsiteX72" fmla="*/ 1295282 w 1989874"/>
                <a:gd name="connsiteY72" fmla="*/ 2041126 h 2524703"/>
                <a:gd name="connsiteX73" fmla="*/ 1286490 w 1989874"/>
                <a:gd name="connsiteY73" fmla="*/ 2093880 h 2524703"/>
                <a:gd name="connsiteX74" fmla="*/ 1207359 w 1989874"/>
                <a:gd name="connsiteY74" fmla="*/ 2111465 h 2524703"/>
                <a:gd name="connsiteX75" fmla="*/ 1180982 w 1989874"/>
                <a:gd name="connsiteY75" fmla="*/ 2137842 h 2524703"/>
                <a:gd name="connsiteX76" fmla="*/ 1216151 w 1989874"/>
                <a:gd name="connsiteY76" fmla="*/ 2208180 h 2524703"/>
                <a:gd name="connsiteX77" fmla="*/ 1207359 w 1989874"/>
                <a:gd name="connsiteY77" fmla="*/ 2234557 h 2524703"/>
                <a:gd name="connsiteX78" fmla="*/ 1233736 w 1989874"/>
                <a:gd name="connsiteY78" fmla="*/ 2269726 h 2524703"/>
                <a:gd name="connsiteX79" fmla="*/ 1242528 w 1989874"/>
                <a:gd name="connsiteY79" fmla="*/ 2296103 h 2524703"/>
                <a:gd name="connsiteX80" fmla="*/ 1198566 w 1989874"/>
                <a:gd name="connsiteY80" fmla="*/ 2375234 h 2524703"/>
                <a:gd name="connsiteX81" fmla="*/ 1172190 w 1989874"/>
                <a:gd name="connsiteY81" fmla="*/ 2384026 h 2524703"/>
                <a:gd name="connsiteX82" fmla="*/ 1119436 w 1989874"/>
                <a:gd name="connsiteY82" fmla="*/ 2427988 h 2524703"/>
                <a:gd name="connsiteX83" fmla="*/ 1057890 w 1989874"/>
                <a:gd name="connsiteY83" fmla="*/ 2471949 h 2524703"/>
                <a:gd name="connsiteX84" fmla="*/ 1040305 w 1989874"/>
                <a:gd name="connsiteY84" fmla="*/ 2498326 h 2524703"/>
                <a:gd name="connsiteX85" fmla="*/ 1049097 w 1989874"/>
                <a:gd name="connsiteY85" fmla="*/ 2524703 h 2524703"/>
                <a:gd name="connsiteX86" fmla="*/ 1224943 w 1989874"/>
                <a:gd name="connsiteY86" fmla="*/ 2498326 h 2524703"/>
                <a:gd name="connsiteX87" fmla="*/ 1286490 w 1989874"/>
                <a:gd name="connsiteY87" fmla="*/ 2463157 h 2524703"/>
                <a:gd name="connsiteX88" fmla="*/ 1321659 w 1989874"/>
                <a:gd name="connsiteY88" fmla="*/ 2445573 h 2524703"/>
                <a:gd name="connsiteX89" fmla="*/ 1348036 w 1989874"/>
                <a:gd name="connsiteY89" fmla="*/ 2427988 h 2524703"/>
                <a:gd name="connsiteX90" fmla="*/ 1391997 w 1989874"/>
                <a:gd name="connsiteY90" fmla="*/ 2401611 h 2524703"/>
                <a:gd name="connsiteX91" fmla="*/ 1427166 w 1989874"/>
                <a:gd name="connsiteY91" fmla="*/ 2348857 h 2524703"/>
                <a:gd name="connsiteX92" fmla="*/ 1444751 w 1989874"/>
                <a:gd name="connsiteY92" fmla="*/ 2322480 h 2524703"/>
                <a:gd name="connsiteX93" fmla="*/ 1523882 w 1989874"/>
                <a:gd name="connsiteY93" fmla="*/ 2260934 h 2524703"/>
                <a:gd name="connsiteX94" fmla="*/ 1585428 w 1989874"/>
                <a:gd name="connsiteY94" fmla="*/ 2199388 h 2524703"/>
                <a:gd name="connsiteX95" fmla="*/ 1611805 w 1989874"/>
                <a:gd name="connsiteY95" fmla="*/ 2164219 h 2524703"/>
                <a:gd name="connsiteX96" fmla="*/ 1638182 w 1989874"/>
                <a:gd name="connsiteY96" fmla="*/ 2146634 h 2524703"/>
                <a:gd name="connsiteX97" fmla="*/ 1673351 w 1989874"/>
                <a:gd name="connsiteY97" fmla="*/ 2111465 h 2524703"/>
                <a:gd name="connsiteX98" fmla="*/ 1752482 w 1989874"/>
                <a:gd name="connsiteY98" fmla="*/ 2041126 h 2524703"/>
                <a:gd name="connsiteX99" fmla="*/ 1849197 w 1989874"/>
                <a:gd name="connsiteY99" fmla="*/ 1926826 h 2524703"/>
                <a:gd name="connsiteX100" fmla="*/ 1884366 w 1989874"/>
                <a:gd name="connsiteY100" fmla="*/ 1900449 h 2524703"/>
                <a:gd name="connsiteX101" fmla="*/ 1910743 w 1989874"/>
                <a:gd name="connsiteY101" fmla="*/ 1891657 h 2524703"/>
                <a:gd name="connsiteX102" fmla="*/ 1928328 w 1989874"/>
                <a:gd name="connsiteY102" fmla="*/ 1865280 h 2524703"/>
                <a:gd name="connsiteX103" fmla="*/ 1954705 w 1989874"/>
                <a:gd name="connsiteY103" fmla="*/ 1847696 h 2524703"/>
                <a:gd name="connsiteX104" fmla="*/ 1989874 w 1989874"/>
                <a:gd name="connsiteY104" fmla="*/ 1821319 h 2524703"/>
                <a:gd name="connsiteX105" fmla="*/ 1981082 w 1989874"/>
                <a:gd name="connsiteY105" fmla="*/ 1742188 h 2524703"/>
                <a:gd name="connsiteX106" fmla="*/ 1963497 w 1989874"/>
                <a:gd name="connsiteY106" fmla="*/ 1715811 h 2524703"/>
                <a:gd name="connsiteX107" fmla="*/ 1954705 w 1989874"/>
                <a:gd name="connsiteY107" fmla="*/ 1689434 h 2524703"/>
                <a:gd name="connsiteX108" fmla="*/ 1945913 w 1989874"/>
                <a:gd name="connsiteY108" fmla="*/ 1645473 h 2524703"/>
                <a:gd name="connsiteX109" fmla="*/ 1893159 w 1989874"/>
                <a:gd name="connsiteY109" fmla="*/ 1592719 h 2524703"/>
                <a:gd name="connsiteX110" fmla="*/ 1866782 w 1989874"/>
                <a:gd name="connsiteY110" fmla="*/ 1566342 h 2524703"/>
                <a:gd name="connsiteX111" fmla="*/ 1814028 w 1989874"/>
                <a:gd name="connsiteY111" fmla="*/ 1539965 h 2524703"/>
                <a:gd name="connsiteX112" fmla="*/ 1796443 w 1989874"/>
                <a:gd name="connsiteY112" fmla="*/ 1478419 h 2524703"/>
                <a:gd name="connsiteX113" fmla="*/ 1787651 w 1989874"/>
                <a:gd name="connsiteY113" fmla="*/ 1443249 h 2524703"/>
                <a:gd name="connsiteX114" fmla="*/ 1770066 w 1989874"/>
                <a:gd name="connsiteY114" fmla="*/ 1416873 h 2524703"/>
                <a:gd name="connsiteX115" fmla="*/ 1726105 w 1989874"/>
                <a:gd name="connsiteY115" fmla="*/ 1337742 h 2524703"/>
                <a:gd name="connsiteX116" fmla="*/ 1699728 w 1989874"/>
                <a:gd name="connsiteY116" fmla="*/ 1328949 h 2524703"/>
                <a:gd name="connsiteX117" fmla="*/ 1620597 w 1989874"/>
                <a:gd name="connsiteY117" fmla="*/ 1241026 h 2524703"/>
                <a:gd name="connsiteX118" fmla="*/ 1585428 w 1989874"/>
                <a:gd name="connsiteY118" fmla="*/ 1249819 h 2524703"/>
                <a:gd name="connsiteX119" fmla="*/ 1559051 w 1989874"/>
                <a:gd name="connsiteY119" fmla="*/ 1258611 h 2524703"/>
                <a:gd name="connsiteX120" fmla="*/ 1488713 w 1989874"/>
                <a:gd name="connsiteY120" fmla="*/ 1249819 h 2524703"/>
                <a:gd name="connsiteX121" fmla="*/ 1453543 w 1989874"/>
                <a:gd name="connsiteY121" fmla="*/ 1223442 h 2524703"/>
                <a:gd name="connsiteX122" fmla="*/ 1427166 w 1989874"/>
                <a:gd name="connsiteY122" fmla="*/ 1197065 h 2524703"/>
                <a:gd name="connsiteX123" fmla="*/ 1418374 w 1989874"/>
                <a:gd name="connsiteY123" fmla="*/ 1241026 h 2524703"/>
                <a:gd name="connsiteX124" fmla="*/ 1374413 w 1989874"/>
                <a:gd name="connsiteY124" fmla="*/ 1249819 h 2524703"/>
                <a:gd name="connsiteX125" fmla="*/ 1348036 w 1989874"/>
                <a:gd name="connsiteY125" fmla="*/ 1258611 h 2524703"/>
                <a:gd name="connsiteX126" fmla="*/ 1330451 w 1989874"/>
                <a:gd name="connsiteY126" fmla="*/ 1284988 h 2524703"/>
                <a:gd name="connsiteX127" fmla="*/ 1286490 w 1989874"/>
                <a:gd name="connsiteY127" fmla="*/ 1276196 h 2524703"/>
                <a:gd name="connsiteX128" fmla="*/ 1260113 w 1989874"/>
                <a:gd name="connsiteY128" fmla="*/ 1267403 h 2524703"/>
                <a:gd name="connsiteX129" fmla="*/ 1224943 w 1989874"/>
                <a:gd name="connsiteY129" fmla="*/ 1258611 h 2524703"/>
                <a:gd name="connsiteX130" fmla="*/ 1172190 w 1989874"/>
                <a:gd name="connsiteY130" fmla="*/ 1214649 h 2524703"/>
                <a:gd name="connsiteX131" fmla="*/ 1128228 w 1989874"/>
                <a:gd name="connsiteY131" fmla="*/ 1161896 h 2524703"/>
                <a:gd name="connsiteX132" fmla="*/ 1119436 w 1989874"/>
                <a:gd name="connsiteY132" fmla="*/ 1126726 h 2524703"/>
                <a:gd name="connsiteX133" fmla="*/ 1049097 w 1989874"/>
                <a:gd name="connsiteY133" fmla="*/ 1117934 h 2524703"/>
                <a:gd name="connsiteX134" fmla="*/ 1040305 w 1989874"/>
                <a:gd name="connsiteY134" fmla="*/ 986049 h 2524703"/>
                <a:gd name="connsiteX135" fmla="*/ 961174 w 1989874"/>
                <a:gd name="connsiteY135" fmla="*/ 1003634 h 2524703"/>
                <a:gd name="connsiteX136" fmla="*/ 890836 w 1989874"/>
                <a:gd name="connsiteY136" fmla="*/ 1030011 h 2524703"/>
                <a:gd name="connsiteX137" fmla="*/ 838082 w 1989874"/>
                <a:gd name="connsiteY137" fmla="*/ 986049 h 2524703"/>
                <a:gd name="connsiteX138" fmla="*/ 811705 w 1989874"/>
                <a:gd name="connsiteY138" fmla="*/ 968465 h 2524703"/>
                <a:gd name="connsiteX139" fmla="*/ 794120 w 1989874"/>
                <a:gd name="connsiteY139" fmla="*/ 942088 h 2524703"/>
                <a:gd name="connsiteX140" fmla="*/ 776536 w 1989874"/>
                <a:gd name="connsiteY140" fmla="*/ 889334 h 2524703"/>
                <a:gd name="connsiteX141" fmla="*/ 811705 w 1989874"/>
                <a:gd name="connsiteY141" fmla="*/ 810203 h 2524703"/>
                <a:gd name="connsiteX142" fmla="*/ 855666 w 1989874"/>
                <a:gd name="connsiteY142" fmla="*/ 792619 h 2524703"/>
                <a:gd name="connsiteX143" fmla="*/ 1040305 w 1989874"/>
                <a:gd name="connsiteY143" fmla="*/ 801411 h 2524703"/>
                <a:gd name="connsiteX144" fmla="*/ 1093059 w 1989874"/>
                <a:gd name="connsiteY144" fmla="*/ 818996 h 2524703"/>
                <a:gd name="connsiteX145" fmla="*/ 1101851 w 1989874"/>
                <a:gd name="connsiteY145" fmla="*/ 845373 h 2524703"/>
                <a:gd name="connsiteX146" fmla="*/ 1154605 w 1989874"/>
                <a:gd name="connsiteY146" fmla="*/ 862957 h 2524703"/>
                <a:gd name="connsiteX147" fmla="*/ 1216151 w 1989874"/>
                <a:gd name="connsiteY147" fmla="*/ 889334 h 2524703"/>
                <a:gd name="connsiteX148" fmla="*/ 1242528 w 1989874"/>
                <a:gd name="connsiteY148" fmla="*/ 898126 h 2524703"/>
                <a:gd name="connsiteX149" fmla="*/ 1216151 w 1989874"/>
                <a:gd name="connsiteY149" fmla="*/ 810203 h 2524703"/>
                <a:gd name="connsiteX150" fmla="*/ 1189774 w 1989874"/>
                <a:gd name="connsiteY150" fmla="*/ 792619 h 2524703"/>
                <a:gd name="connsiteX151" fmla="*/ 1172190 w 1989874"/>
                <a:gd name="connsiteY151" fmla="*/ 766242 h 2524703"/>
                <a:gd name="connsiteX152" fmla="*/ 1172190 w 1989874"/>
                <a:gd name="connsiteY152" fmla="*/ 687111 h 2524703"/>
                <a:gd name="connsiteX153" fmla="*/ 1189774 w 1989874"/>
                <a:gd name="connsiteY153" fmla="*/ 651942 h 2524703"/>
                <a:gd name="connsiteX154" fmla="*/ 1216151 w 1989874"/>
                <a:gd name="connsiteY154" fmla="*/ 599188 h 2524703"/>
                <a:gd name="connsiteX155" fmla="*/ 1242528 w 1989874"/>
                <a:gd name="connsiteY155" fmla="*/ 590396 h 2524703"/>
                <a:gd name="connsiteX156" fmla="*/ 1321659 w 1989874"/>
                <a:gd name="connsiteY156" fmla="*/ 572811 h 2524703"/>
                <a:gd name="connsiteX157" fmla="*/ 1330451 w 1989874"/>
                <a:gd name="connsiteY157" fmla="*/ 476096 h 2524703"/>
                <a:gd name="connsiteX158" fmla="*/ 1356828 w 1989874"/>
                <a:gd name="connsiteY158" fmla="*/ 458511 h 2524703"/>
                <a:gd name="connsiteX159" fmla="*/ 1444751 w 1989874"/>
                <a:gd name="connsiteY159" fmla="*/ 467303 h 2524703"/>
                <a:gd name="connsiteX160" fmla="*/ 1479920 w 1989874"/>
                <a:gd name="connsiteY160" fmla="*/ 458511 h 2524703"/>
                <a:gd name="connsiteX161" fmla="*/ 1471128 w 1989874"/>
                <a:gd name="connsiteY161" fmla="*/ 423342 h 2524703"/>
                <a:gd name="connsiteX162" fmla="*/ 1383205 w 1989874"/>
                <a:gd name="connsiteY162" fmla="*/ 344211 h 2524703"/>
                <a:gd name="connsiteX163" fmla="*/ 1365620 w 1989874"/>
                <a:gd name="connsiteY163" fmla="*/ 317834 h 2524703"/>
                <a:gd name="connsiteX164" fmla="*/ 1453543 w 1989874"/>
                <a:gd name="connsiteY164" fmla="*/ 309042 h 2524703"/>
                <a:gd name="connsiteX165" fmla="*/ 1471128 w 1989874"/>
                <a:gd name="connsiteY165" fmla="*/ 335419 h 2524703"/>
                <a:gd name="connsiteX166" fmla="*/ 1506297 w 1989874"/>
                <a:gd name="connsiteY166" fmla="*/ 344211 h 2524703"/>
                <a:gd name="connsiteX167" fmla="*/ 1550259 w 1989874"/>
                <a:gd name="connsiteY167" fmla="*/ 335419 h 2524703"/>
                <a:gd name="connsiteX168" fmla="*/ 1541466 w 1989874"/>
                <a:gd name="connsiteY168" fmla="*/ 291457 h 2524703"/>
                <a:gd name="connsiteX169" fmla="*/ 1462336 w 1989874"/>
                <a:gd name="connsiteY169" fmla="*/ 238703 h 2524703"/>
                <a:gd name="connsiteX170" fmla="*/ 1435959 w 1989874"/>
                <a:gd name="connsiteY170" fmla="*/ 221119 h 2524703"/>
                <a:gd name="connsiteX171" fmla="*/ 1365620 w 1989874"/>
                <a:gd name="connsiteY171" fmla="*/ 203534 h 2524703"/>
                <a:gd name="connsiteX172" fmla="*/ 1348036 w 1989874"/>
                <a:gd name="connsiteY172" fmla="*/ 177157 h 2524703"/>
                <a:gd name="connsiteX173" fmla="*/ 1295282 w 1989874"/>
                <a:gd name="connsiteY173" fmla="*/ 141988 h 2524703"/>
                <a:gd name="connsiteX174" fmla="*/ 1251320 w 1989874"/>
                <a:gd name="connsiteY174" fmla="*/ 177157 h 2524703"/>
                <a:gd name="connsiteX175" fmla="*/ 1216151 w 1989874"/>
                <a:gd name="connsiteY175" fmla="*/ 159573 h 2524703"/>
                <a:gd name="connsiteX176" fmla="*/ 1189774 w 1989874"/>
                <a:gd name="connsiteY176" fmla="*/ 133196 h 2524703"/>
                <a:gd name="connsiteX177" fmla="*/ 1031513 w 1989874"/>
                <a:gd name="connsiteY177" fmla="*/ 124403 h 2524703"/>
                <a:gd name="connsiteX178" fmla="*/ 1057890 w 1989874"/>
                <a:gd name="connsiteY178" fmla="*/ 133196 h 2524703"/>
                <a:gd name="connsiteX179" fmla="*/ 1093059 w 1989874"/>
                <a:gd name="connsiteY179" fmla="*/ 185949 h 2524703"/>
                <a:gd name="connsiteX180" fmla="*/ 1101851 w 1989874"/>
                <a:gd name="connsiteY180" fmla="*/ 238703 h 2524703"/>
                <a:gd name="connsiteX181" fmla="*/ 1093059 w 1989874"/>
                <a:gd name="connsiteY181" fmla="*/ 273873 h 2524703"/>
                <a:gd name="connsiteX182" fmla="*/ 1040305 w 1989874"/>
                <a:gd name="connsiteY182" fmla="*/ 238703 h 2524703"/>
                <a:gd name="connsiteX183" fmla="*/ 987551 w 1989874"/>
                <a:gd name="connsiteY183" fmla="*/ 212326 h 2524703"/>
                <a:gd name="connsiteX184" fmla="*/ 934797 w 1989874"/>
                <a:gd name="connsiteY184" fmla="*/ 185949 h 2524703"/>
                <a:gd name="connsiteX185" fmla="*/ 873251 w 1989874"/>
                <a:gd name="connsiteY185" fmla="*/ 185949 h 2524703"/>
                <a:gd name="connsiteX186" fmla="*/ 855666 w 1989874"/>
                <a:gd name="connsiteY186" fmla="*/ 159573 h 2524703"/>
                <a:gd name="connsiteX187" fmla="*/ 864459 w 1989874"/>
                <a:gd name="connsiteY187" fmla="*/ 124403 h 2524703"/>
                <a:gd name="connsiteX188" fmla="*/ 882043 w 1989874"/>
                <a:gd name="connsiteY188" fmla="*/ 45273 h 2524703"/>
                <a:gd name="connsiteX189" fmla="*/ 899628 w 1989874"/>
                <a:gd name="connsiteY189" fmla="*/ 18896 h 2524703"/>
                <a:gd name="connsiteX190" fmla="*/ 864459 w 1989874"/>
                <a:gd name="connsiteY190" fmla="*/ 1311 h 2524703"/>
                <a:gd name="connsiteX191" fmla="*/ 838082 w 1989874"/>
                <a:gd name="connsiteY191" fmla="*/ 10103 h 2524703"/>
                <a:gd name="connsiteX192" fmla="*/ 697405 w 1989874"/>
                <a:gd name="connsiteY192" fmla="*/ 27688 h 2524703"/>
                <a:gd name="connsiteX193" fmla="*/ 565520 w 1989874"/>
                <a:gd name="connsiteY193" fmla="*/ 45273 h 2524703"/>
                <a:gd name="connsiteX194" fmla="*/ 521559 w 1989874"/>
                <a:gd name="connsiteY194" fmla="*/ 54065 h 2524703"/>
                <a:gd name="connsiteX195" fmla="*/ 460013 w 1989874"/>
                <a:gd name="connsiteY195" fmla="*/ 45273 h 2524703"/>
                <a:gd name="connsiteX196" fmla="*/ 407259 w 1989874"/>
                <a:gd name="connsiteY196" fmla="*/ 27688 h 2524703"/>
                <a:gd name="connsiteX197" fmla="*/ 328128 w 1989874"/>
                <a:gd name="connsiteY197" fmla="*/ 36480 h 2524703"/>
                <a:gd name="connsiteX198" fmla="*/ 301751 w 1989874"/>
                <a:gd name="connsiteY198" fmla="*/ 62857 h 2524703"/>
                <a:gd name="connsiteX199" fmla="*/ 275374 w 1989874"/>
                <a:gd name="connsiteY199" fmla="*/ 80442 h 2524703"/>
                <a:gd name="connsiteX200" fmla="*/ 231413 w 1989874"/>
                <a:gd name="connsiteY200" fmla="*/ 89234 h 2524703"/>
                <a:gd name="connsiteX201" fmla="*/ 196243 w 1989874"/>
                <a:gd name="connsiteY201" fmla="*/ 98026 h 2524703"/>
                <a:gd name="connsiteX202" fmla="*/ 169866 w 1989874"/>
                <a:gd name="connsiteY202" fmla="*/ 115611 h 2524703"/>
                <a:gd name="connsiteX203" fmla="*/ 99528 w 1989874"/>
                <a:gd name="connsiteY203" fmla="*/ 150780 h 2524703"/>
                <a:gd name="connsiteX204" fmla="*/ 81943 w 1989874"/>
                <a:gd name="connsiteY204" fmla="*/ 177157 h 2524703"/>
                <a:gd name="connsiteX205" fmla="*/ 64359 w 1989874"/>
                <a:gd name="connsiteY205" fmla="*/ 229911 h 2524703"/>
                <a:gd name="connsiteX206" fmla="*/ 108320 w 1989874"/>
                <a:gd name="connsiteY206" fmla="*/ 185949 h 25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89874" h="2524703">
                  <a:moveTo>
                    <a:pt x="11605" y="265080"/>
                  </a:moveTo>
                  <a:cubicBezTo>
                    <a:pt x="73014" y="224142"/>
                    <a:pt x="0" y="273521"/>
                    <a:pt x="108320" y="194742"/>
                  </a:cubicBezTo>
                  <a:cubicBezTo>
                    <a:pt x="116866" y="188527"/>
                    <a:pt x="125245" y="181883"/>
                    <a:pt x="134697" y="177157"/>
                  </a:cubicBezTo>
                  <a:cubicBezTo>
                    <a:pt x="142986" y="173012"/>
                    <a:pt x="152282" y="171296"/>
                    <a:pt x="161074" y="168365"/>
                  </a:cubicBezTo>
                  <a:cubicBezTo>
                    <a:pt x="175447" y="173156"/>
                    <a:pt x="204857" y="180388"/>
                    <a:pt x="213828" y="194742"/>
                  </a:cubicBezTo>
                  <a:cubicBezTo>
                    <a:pt x="235851" y="229978"/>
                    <a:pt x="228010" y="254873"/>
                    <a:pt x="240205" y="291457"/>
                  </a:cubicBezTo>
                  <a:cubicBezTo>
                    <a:pt x="244350" y="303891"/>
                    <a:pt x="251928" y="314903"/>
                    <a:pt x="257790" y="326626"/>
                  </a:cubicBezTo>
                  <a:cubicBezTo>
                    <a:pt x="260208" y="350807"/>
                    <a:pt x="276356" y="434813"/>
                    <a:pt x="257790" y="467303"/>
                  </a:cubicBezTo>
                  <a:cubicBezTo>
                    <a:pt x="253192" y="475350"/>
                    <a:pt x="240205" y="473165"/>
                    <a:pt x="231413" y="476096"/>
                  </a:cubicBezTo>
                  <a:cubicBezTo>
                    <a:pt x="222621" y="484888"/>
                    <a:pt x="214588" y="494513"/>
                    <a:pt x="205036" y="502473"/>
                  </a:cubicBezTo>
                  <a:cubicBezTo>
                    <a:pt x="196918" y="509238"/>
                    <a:pt x="186131" y="512585"/>
                    <a:pt x="178659" y="520057"/>
                  </a:cubicBezTo>
                  <a:cubicBezTo>
                    <a:pt x="171187" y="527529"/>
                    <a:pt x="166936" y="537642"/>
                    <a:pt x="161074" y="546434"/>
                  </a:cubicBezTo>
                  <a:cubicBezTo>
                    <a:pt x="182480" y="610652"/>
                    <a:pt x="160677" y="594693"/>
                    <a:pt x="213828" y="607980"/>
                  </a:cubicBezTo>
                  <a:cubicBezTo>
                    <a:pt x="231413" y="625565"/>
                    <a:pt x="253787" y="639409"/>
                    <a:pt x="266582" y="660734"/>
                  </a:cubicBezTo>
                  <a:cubicBezTo>
                    <a:pt x="277776" y="679391"/>
                    <a:pt x="302133" y="717438"/>
                    <a:pt x="310543" y="739865"/>
                  </a:cubicBezTo>
                  <a:cubicBezTo>
                    <a:pt x="314786" y="751179"/>
                    <a:pt x="316966" y="763185"/>
                    <a:pt x="319336" y="775034"/>
                  </a:cubicBezTo>
                  <a:cubicBezTo>
                    <a:pt x="322832" y="792515"/>
                    <a:pt x="321507" y="811236"/>
                    <a:pt x="328128" y="827788"/>
                  </a:cubicBezTo>
                  <a:cubicBezTo>
                    <a:pt x="333570" y="841394"/>
                    <a:pt x="345713" y="851234"/>
                    <a:pt x="354505" y="862957"/>
                  </a:cubicBezTo>
                  <a:cubicBezTo>
                    <a:pt x="376508" y="950973"/>
                    <a:pt x="343425" y="860668"/>
                    <a:pt x="389674" y="906919"/>
                  </a:cubicBezTo>
                  <a:cubicBezTo>
                    <a:pt x="396227" y="913472"/>
                    <a:pt x="392676" y="926059"/>
                    <a:pt x="398466" y="933296"/>
                  </a:cubicBezTo>
                  <a:cubicBezTo>
                    <a:pt x="405067" y="941547"/>
                    <a:pt x="416051" y="945019"/>
                    <a:pt x="424843" y="950880"/>
                  </a:cubicBezTo>
                  <a:cubicBezTo>
                    <a:pt x="439497" y="947949"/>
                    <a:pt x="455830" y="949502"/>
                    <a:pt x="468805" y="942088"/>
                  </a:cubicBezTo>
                  <a:cubicBezTo>
                    <a:pt x="491437" y="929155"/>
                    <a:pt x="490846" y="899091"/>
                    <a:pt x="477597" y="880542"/>
                  </a:cubicBezTo>
                  <a:cubicBezTo>
                    <a:pt x="469080" y="868618"/>
                    <a:pt x="454433" y="862568"/>
                    <a:pt x="442428" y="854165"/>
                  </a:cubicBezTo>
                  <a:cubicBezTo>
                    <a:pt x="425114" y="842045"/>
                    <a:pt x="389674" y="818996"/>
                    <a:pt x="389674" y="818996"/>
                  </a:cubicBezTo>
                  <a:cubicBezTo>
                    <a:pt x="342786" y="748662"/>
                    <a:pt x="404325" y="833646"/>
                    <a:pt x="345713" y="775034"/>
                  </a:cubicBezTo>
                  <a:cubicBezTo>
                    <a:pt x="338241" y="767562"/>
                    <a:pt x="323402" y="758109"/>
                    <a:pt x="328128" y="748657"/>
                  </a:cubicBezTo>
                  <a:cubicBezTo>
                    <a:pt x="332273" y="740367"/>
                    <a:pt x="345458" y="755438"/>
                    <a:pt x="354505" y="757449"/>
                  </a:cubicBezTo>
                  <a:cubicBezTo>
                    <a:pt x="447349" y="778081"/>
                    <a:pt x="374258" y="755242"/>
                    <a:pt x="433636" y="775034"/>
                  </a:cubicBezTo>
                  <a:cubicBezTo>
                    <a:pt x="496463" y="869279"/>
                    <a:pt x="398626" y="726253"/>
                    <a:pt x="477597" y="827788"/>
                  </a:cubicBezTo>
                  <a:cubicBezTo>
                    <a:pt x="490572" y="844470"/>
                    <a:pt x="512766" y="880542"/>
                    <a:pt x="512766" y="880542"/>
                  </a:cubicBezTo>
                  <a:cubicBezTo>
                    <a:pt x="531364" y="954926"/>
                    <a:pt x="506029" y="879227"/>
                    <a:pt x="547936" y="942088"/>
                  </a:cubicBezTo>
                  <a:cubicBezTo>
                    <a:pt x="553077" y="949799"/>
                    <a:pt x="550938" y="961228"/>
                    <a:pt x="556728" y="968465"/>
                  </a:cubicBezTo>
                  <a:cubicBezTo>
                    <a:pt x="563329" y="976716"/>
                    <a:pt x="574506" y="979907"/>
                    <a:pt x="583105" y="986049"/>
                  </a:cubicBezTo>
                  <a:cubicBezTo>
                    <a:pt x="595029" y="994566"/>
                    <a:pt x="606551" y="1003634"/>
                    <a:pt x="618274" y="1012426"/>
                  </a:cubicBezTo>
                  <a:cubicBezTo>
                    <a:pt x="615343" y="1021218"/>
                    <a:pt x="614623" y="1031092"/>
                    <a:pt x="609482" y="1038803"/>
                  </a:cubicBezTo>
                  <a:cubicBezTo>
                    <a:pt x="602585" y="1049149"/>
                    <a:pt x="583105" y="1052746"/>
                    <a:pt x="583105" y="1065180"/>
                  </a:cubicBezTo>
                  <a:cubicBezTo>
                    <a:pt x="583105" y="1075747"/>
                    <a:pt x="599120" y="1080693"/>
                    <a:pt x="609482" y="1082765"/>
                  </a:cubicBezTo>
                  <a:cubicBezTo>
                    <a:pt x="644088" y="1089686"/>
                    <a:pt x="679821" y="1088626"/>
                    <a:pt x="714990" y="1091557"/>
                  </a:cubicBezTo>
                  <a:cubicBezTo>
                    <a:pt x="729644" y="1094488"/>
                    <a:pt x="744181" y="1098077"/>
                    <a:pt x="758951" y="1100349"/>
                  </a:cubicBezTo>
                  <a:cubicBezTo>
                    <a:pt x="782305" y="1103942"/>
                    <a:pt x="807351" y="1100366"/>
                    <a:pt x="829290" y="1109142"/>
                  </a:cubicBezTo>
                  <a:cubicBezTo>
                    <a:pt x="839101" y="1113067"/>
                    <a:pt x="841013" y="1126727"/>
                    <a:pt x="846874" y="1135519"/>
                  </a:cubicBezTo>
                  <a:cubicBezTo>
                    <a:pt x="762019" y="1156732"/>
                    <a:pt x="832940" y="1135128"/>
                    <a:pt x="934797" y="1153103"/>
                  </a:cubicBezTo>
                  <a:cubicBezTo>
                    <a:pt x="945203" y="1154939"/>
                    <a:pt x="952382" y="1164826"/>
                    <a:pt x="961174" y="1170688"/>
                  </a:cubicBezTo>
                  <a:cubicBezTo>
                    <a:pt x="928355" y="1121458"/>
                    <a:pt x="945593" y="1151052"/>
                    <a:pt x="978759" y="1179480"/>
                  </a:cubicBezTo>
                  <a:cubicBezTo>
                    <a:pt x="1003762" y="1200911"/>
                    <a:pt x="1007953" y="1197769"/>
                    <a:pt x="1040305" y="1205857"/>
                  </a:cubicBezTo>
                  <a:cubicBezTo>
                    <a:pt x="1049097" y="1211719"/>
                    <a:pt x="1057230" y="1218716"/>
                    <a:pt x="1066682" y="1223442"/>
                  </a:cubicBezTo>
                  <a:cubicBezTo>
                    <a:pt x="1088325" y="1234264"/>
                    <a:pt x="1125554" y="1237650"/>
                    <a:pt x="1145813" y="1241026"/>
                  </a:cubicBezTo>
                  <a:cubicBezTo>
                    <a:pt x="1148744" y="1249818"/>
                    <a:pt x="1152059" y="1258492"/>
                    <a:pt x="1154605" y="1267403"/>
                  </a:cubicBezTo>
                  <a:cubicBezTo>
                    <a:pt x="1161749" y="1292408"/>
                    <a:pt x="1159651" y="1316900"/>
                    <a:pt x="1189774" y="1328949"/>
                  </a:cubicBezTo>
                  <a:cubicBezTo>
                    <a:pt x="1209015" y="1336646"/>
                    <a:pt x="1230931" y="1334035"/>
                    <a:pt x="1251320" y="1337742"/>
                  </a:cubicBezTo>
                  <a:cubicBezTo>
                    <a:pt x="1263209" y="1339904"/>
                    <a:pt x="1274406" y="1346534"/>
                    <a:pt x="1286490" y="1346534"/>
                  </a:cubicBezTo>
                  <a:cubicBezTo>
                    <a:pt x="1295758" y="1346534"/>
                    <a:pt x="1268905" y="1340673"/>
                    <a:pt x="1260113" y="1337742"/>
                  </a:cubicBezTo>
                  <a:cubicBezTo>
                    <a:pt x="1257358" y="1329479"/>
                    <a:pt x="1248336" y="1284423"/>
                    <a:pt x="1224943" y="1293780"/>
                  </a:cubicBezTo>
                  <a:cubicBezTo>
                    <a:pt x="1212774" y="1298648"/>
                    <a:pt x="1213220" y="1317226"/>
                    <a:pt x="1207359" y="1328949"/>
                  </a:cubicBezTo>
                  <a:cubicBezTo>
                    <a:pt x="1213220" y="1337741"/>
                    <a:pt x="1216692" y="1348725"/>
                    <a:pt x="1224943" y="1355326"/>
                  </a:cubicBezTo>
                  <a:cubicBezTo>
                    <a:pt x="1232180" y="1361116"/>
                    <a:pt x="1243030" y="1359974"/>
                    <a:pt x="1251320" y="1364119"/>
                  </a:cubicBezTo>
                  <a:cubicBezTo>
                    <a:pt x="1319497" y="1398208"/>
                    <a:pt x="1237774" y="1368394"/>
                    <a:pt x="1304074" y="1390496"/>
                  </a:cubicBezTo>
                  <a:cubicBezTo>
                    <a:pt x="1301143" y="1422734"/>
                    <a:pt x="1304802" y="1456271"/>
                    <a:pt x="1295282" y="1487211"/>
                  </a:cubicBezTo>
                  <a:cubicBezTo>
                    <a:pt x="1292174" y="1497311"/>
                    <a:pt x="1277504" y="1498654"/>
                    <a:pt x="1268905" y="1504796"/>
                  </a:cubicBezTo>
                  <a:cubicBezTo>
                    <a:pt x="1192591" y="1559306"/>
                    <a:pt x="1269503" y="1507329"/>
                    <a:pt x="1207359" y="1548757"/>
                  </a:cubicBezTo>
                  <a:cubicBezTo>
                    <a:pt x="1204428" y="1557549"/>
                    <a:pt x="1194421" y="1566844"/>
                    <a:pt x="1198566" y="1575134"/>
                  </a:cubicBezTo>
                  <a:cubicBezTo>
                    <a:pt x="1212216" y="1602435"/>
                    <a:pt x="1258595" y="1561491"/>
                    <a:pt x="1198566" y="1601511"/>
                  </a:cubicBezTo>
                  <a:cubicBezTo>
                    <a:pt x="1195635" y="1610303"/>
                    <a:pt x="1189063" y="1618647"/>
                    <a:pt x="1189774" y="1627888"/>
                  </a:cubicBezTo>
                  <a:cubicBezTo>
                    <a:pt x="1192066" y="1657688"/>
                    <a:pt x="1207359" y="1715811"/>
                    <a:pt x="1207359" y="1715811"/>
                  </a:cubicBezTo>
                  <a:cubicBezTo>
                    <a:pt x="1210290" y="1750980"/>
                    <a:pt x="1205772" y="1787588"/>
                    <a:pt x="1216151" y="1821319"/>
                  </a:cubicBezTo>
                  <a:cubicBezTo>
                    <a:pt x="1218877" y="1830177"/>
                    <a:pt x="1237141" y="1822569"/>
                    <a:pt x="1242528" y="1830111"/>
                  </a:cubicBezTo>
                  <a:cubicBezTo>
                    <a:pt x="1269597" y="1868008"/>
                    <a:pt x="1243282" y="1887638"/>
                    <a:pt x="1286490" y="1909242"/>
                  </a:cubicBezTo>
                  <a:cubicBezTo>
                    <a:pt x="1299856" y="1915925"/>
                    <a:pt x="1315797" y="1915103"/>
                    <a:pt x="1330451" y="1918034"/>
                  </a:cubicBezTo>
                  <a:cubicBezTo>
                    <a:pt x="1327520" y="1944411"/>
                    <a:pt x="1333528" y="1973428"/>
                    <a:pt x="1321659" y="1997165"/>
                  </a:cubicBezTo>
                  <a:cubicBezTo>
                    <a:pt x="1316933" y="2006617"/>
                    <a:pt x="1314326" y="1968225"/>
                    <a:pt x="1304074" y="1970788"/>
                  </a:cubicBezTo>
                  <a:cubicBezTo>
                    <a:pt x="1291359" y="1973967"/>
                    <a:pt x="1292351" y="1994234"/>
                    <a:pt x="1286490" y="2005957"/>
                  </a:cubicBezTo>
                  <a:cubicBezTo>
                    <a:pt x="1289421" y="2017680"/>
                    <a:pt x="1291962" y="2029507"/>
                    <a:pt x="1295282" y="2041126"/>
                  </a:cubicBezTo>
                  <a:cubicBezTo>
                    <a:pt x="1300612" y="2059782"/>
                    <a:pt x="1316972" y="2080024"/>
                    <a:pt x="1286490" y="2093880"/>
                  </a:cubicBezTo>
                  <a:cubicBezTo>
                    <a:pt x="1261892" y="2105061"/>
                    <a:pt x="1233736" y="2105603"/>
                    <a:pt x="1207359" y="2111465"/>
                  </a:cubicBezTo>
                  <a:cubicBezTo>
                    <a:pt x="1198567" y="2120257"/>
                    <a:pt x="1182524" y="2125504"/>
                    <a:pt x="1180982" y="2137842"/>
                  </a:cubicBezTo>
                  <a:cubicBezTo>
                    <a:pt x="1178718" y="2155956"/>
                    <a:pt x="1205728" y="2192547"/>
                    <a:pt x="1216151" y="2208180"/>
                  </a:cubicBezTo>
                  <a:cubicBezTo>
                    <a:pt x="1213220" y="2216972"/>
                    <a:pt x="1204813" y="2225646"/>
                    <a:pt x="1207359" y="2234557"/>
                  </a:cubicBezTo>
                  <a:cubicBezTo>
                    <a:pt x="1211385" y="2248647"/>
                    <a:pt x="1226466" y="2257003"/>
                    <a:pt x="1233736" y="2269726"/>
                  </a:cubicBezTo>
                  <a:cubicBezTo>
                    <a:pt x="1238334" y="2277773"/>
                    <a:pt x="1239597" y="2287311"/>
                    <a:pt x="1242528" y="2296103"/>
                  </a:cubicBezTo>
                  <a:cubicBezTo>
                    <a:pt x="1229419" y="2335428"/>
                    <a:pt x="1232409" y="2352672"/>
                    <a:pt x="1198566" y="2375234"/>
                  </a:cubicBezTo>
                  <a:cubicBezTo>
                    <a:pt x="1190855" y="2380375"/>
                    <a:pt x="1180982" y="2381095"/>
                    <a:pt x="1172190" y="2384026"/>
                  </a:cubicBezTo>
                  <a:cubicBezTo>
                    <a:pt x="1113888" y="2422894"/>
                    <a:pt x="1178676" y="2377211"/>
                    <a:pt x="1119436" y="2427988"/>
                  </a:cubicBezTo>
                  <a:cubicBezTo>
                    <a:pt x="1100353" y="2444345"/>
                    <a:pt x="1078763" y="2458033"/>
                    <a:pt x="1057890" y="2471949"/>
                  </a:cubicBezTo>
                  <a:cubicBezTo>
                    <a:pt x="1052028" y="2480741"/>
                    <a:pt x="1042042" y="2487903"/>
                    <a:pt x="1040305" y="2498326"/>
                  </a:cubicBezTo>
                  <a:cubicBezTo>
                    <a:pt x="1038781" y="2507468"/>
                    <a:pt x="1039829" y="2524703"/>
                    <a:pt x="1049097" y="2524703"/>
                  </a:cubicBezTo>
                  <a:cubicBezTo>
                    <a:pt x="1108368" y="2524703"/>
                    <a:pt x="1166328" y="2507118"/>
                    <a:pt x="1224943" y="2498326"/>
                  </a:cubicBezTo>
                  <a:cubicBezTo>
                    <a:pt x="1276764" y="2481053"/>
                    <a:pt x="1225655" y="2501178"/>
                    <a:pt x="1286490" y="2463157"/>
                  </a:cubicBezTo>
                  <a:cubicBezTo>
                    <a:pt x="1297604" y="2456211"/>
                    <a:pt x="1310279" y="2452076"/>
                    <a:pt x="1321659" y="2445573"/>
                  </a:cubicBezTo>
                  <a:cubicBezTo>
                    <a:pt x="1330834" y="2440330"/>
                    <a:pt x="1339075" y="2433589"/>
                    <a:pt x="1348036" y="2427988"/>
                  </a:cubicBezTo>
                  <a:cubicBezTo>
                    <a:pt x="1362527" y="2418931"/>
                    <a:pt x="1377343" y="2410403"/>
                    <a:pt x="1391997" y="2401611"/>
                  </a:cubicBezTo>
                  <a:lnTo>
                    <a:pt x="1427166" y="2348857"/>
                  </a:lnTo>
                  <a:cubicBezTo>
                    <a:pt x="1433028" y="2340065"/>
                    <a:pt x="1436410" y="2328968"/>
                    <a:pt x="1444751" y="2322480"/>
                  </a:cubicBezTo>
                  <a:cubicBezTo>
                    <a:pt x="1471128" y="2301965"/>
                    <a:pt x="1500253" y="2284563"/>
                    <a:pt x="1523882" y="2260934"/>
                  </a:cubicBezTo>
                  <a:cubicBezTo>
                    <a:pt x="1544397" y="2240419"/>
                    <a:pt x="1568020" y="2222598"/>
                    <a:pt x="1585428" y="2199388"/>
                  </a:cubicBezTo>
                  <a:cubicBezTo>
                    <a:pt x="1594220" y="2187665"/>
                    <a:pt x="1601443" y="2174581"/>
                    <a:pt x="1611805" y="2164219"/>
                  </a:cubicBezTo>
                  <a:cubicBezTo>
                    <a:pt x="1619277" y="2156747"/>
                    <a:pt x="1630159" y="2153511"/>
                    <a:pt x="1638182" y="2146634"/>
                  </a:cubicBezTo>
                  <a:cubicBezTo>
                    <a:pt x="1650770" y="2135845"/>
                    <a:pt x="1660960" y="2122479"/>
                    <a:pt x="1673351" y="2111465"/>
                  </a:cubicBezTo>
                  <a:cubicBezTo>
                    <a:pt x="1715578" y="2073930"/>
                    <a:pt x="1717014" y="2082506"/>
                    <a:pt x="1752482" y="2041126"/>
                  </a:cubicBezTo>
                  <a:cubicBezTo>
                    <a:pt x="1777899" y="2011472"/>
                    <a:pt x="1813736" y="1957221"/>
                    <a:pt x="1849197" y="1926826"/>
                  </a:cubicBezTo>
                  <a:cubicBezTo>
                    <a:pt x="1860323" y="1917289"/>
                    <a:pt x="1871643" y="1907719"/>
                    <a:pt x="1884366" y="1900449"/>
                  </a:cubicBezTo>
                  <a:cubicBezTo>
                    <a:pt x="1892413" y="1895851"/>
                    <a:pt x="1901951" y="1894588"/>
                    <a:pt x="1910743" y="1891657"/>
                  </a:cubicBezTo>
                  <a:cubicBezTo>
                    <a:pt x="1916605" y="1882865"/>
                    <a:pt x="1920856" y="1872752"/>
                    <a:pt x="1928328" y="1865280"/>
                  </a:cubicBezTo>
                  <a:cubicBezTo>
                    <a:pt x="1935800" y="1857808"/>
                    <a:pt x="1946106" y="1853838"/>
                    <a:pt x="1954705" y="1847696"/>
                  </a:cubicBezTo>
                  <a:cubicBezTo>
                    <a:pt x="1966629" y="1839179"/>
                    <a:pt x="1978151" y="1830111"/>
                    <a:pt x="1989874" y="1821319"/>
                  </a:cubicBezTo>
                  <a:cubicBezTo>
                    <a:pt x="1986943" y="1794942"/>
                    <a:pt x="1987519" y="1767935"/>
                    <a:pt x="1981082" y="1742188"/>
                  </a:cubicBezTo>
                  <a:cubicBezTo>
                    <a:pt x="1978519" y="1731936"/>
                    <a:pt x="1968223" y="1725263"/>
                    <a:pt x="1963497" y="1715811"/>
                  </a:cubicBezTo>
                  <a:cubicBezTo>
                    <a:pt x="1959352" y="1707522"/>
                    <a:pt x="1956953" y="1698425"/>
                    <a:pt x="1954705" y="1689434"/>
                  </a:cubicBezTo>
                  <a:cubicBezTo>
                    <a:pt x="1951081" y="1674936"/>
                    <a:pt x="1951160" y="1659465"/>
                    <a:pt x="1945913" y="1645473"/>
                  </a:cubicBezTo>
                  <a:cubicBezTo>
                    <a:pt x="1934916" y="1616147"/>
                    <a:pt x="1916374" y="1612618"/>
                    <a:pt x="1893159" y="1592719"/>
                  </a:cubicBezTo>
                  <a:cubicBezTo>
                    <a:pt x="1883718" y="1584627"/>
                    <a:pt x="1876334" y="1574302"/>
                    <a:pt x="1866782" y="1566342"/>
                  </a:cubicBezTo>
                  <a:cubicBezTo>
                    <a:pt x="1844056" y="1547403"/>
                    <a:pt x="1840465" y="1548777"/>
                    <a:pt x="1814028" y="1539965"/>
                  </a:cubicBezTo>
                  <a:cubicBezTo>
                    <a:pt x="1786539" y="1430007"/>
                    <a:pt x="1821673" y="1566725"/>
                    <a:pt x="1796443" y="1478419"/>
                  </a:cubicBezTo>
                  <a:cubicBezTo>
                    <a:pt x="1793123" y="1466800"/>
                    <a:pt x="1792411" y="1454356"/>
                    <a:pt x="1787651" y="1443249"/>
                  </a:cubicBezTo>
                  <a:cubicBezTo>
                    <a:pt x="1783488" y="1433537"/>
                    <a:pt x="1775928" y="1425665"/>
                    <a:pt x="1770066" y="1416873"/>
                  </a:cubicBezTo>
                  <a:cubicBezTo>
                    <a:pt x="1756958" y="1377547"/>
                    <a:pt x="1759949" y="1360305"/>
                    <a:pt x="1726105" y="1337742"/>
                  </a:cubicBezTo>
                  <a:cubicBezTo>
                    <a:pt x="1718394" y="1332601"/>
                    <a:pt x="1708520" y="1331880"/>
                    <a:pt x="1699728" y="1328949"/>
                  </a:cubicBezTo>
                  <a:cubicBezTo>
                    <a:pt x="1640634" y="1250157"/>
                    <a:pt x="1671359" y="1274868"/>
                    <a:pt x="1620597" y="1241026"/>
                  </a:cubicBezTo>
                  <a:cubicBezTo>
                    <a:pt x="1608874" y="1243957"/>
                    <a:pt x="1597047" y="1246499"/>
                    <a:pt x="1585428" y="1249819"/>
                  </a:cubicBezTo>
                  <a:cubicBezTo>
                    <a:pt x="1576517" y="1252365"/>
                    <a:pt x="1568319" y="1258611"/>
                    <a:pt x="1559051" y="1258611"/>
                  </a:cubicBezTo>
                  <a:cubicBezTo>
                    <a:pt x="1535423" y="1258611"/>
                    <a:pt x="1512159" y="1252750"/>
                    <a:pt x="1488713" y="1249819"/>
                  </a:cubicBezTo>
                  <a:cubicBezTo>
                    <a:pt x="1476990" y="1241027"/>
                    <a:pt x="1464669" y="1232979"/>
                    <a:pt x="1453543" y="1223442"/>
                  </a:cubicBezTo>
                  <a:cubicBezTo>
                    <a:pt x="1444102" y="1215350"/>
                    <a:pt x="1438288" y="1191504"/>
                    <a:pt x="1427166" y="1197065"/>
                  </a:cubicBezTo>
                  <a:cubicBezTo>
                    <a:pt x="1413800" y="1203748"/>
                    <a:pt x="1428941" y="1230459"/>
                    <a:pt x="1418374" y="1241026"/>
                  </a:cubicBezTo>
                  <a:cubicBezTo>
                    <a:pt x="1407807" y="1251593"/>
                    <a:pt x="1388911" y="1246194"/>
                    <a:pt x="1374413" y="1249819"/>
                  </a:cubicBezTo>
                  <a:cubicBezTo>
                    <a:pt x="1365422" y="1252067"/>
                    <a:pt x="1356828" y="1255680"/>
                    <a:pt x="1348036" y="1258611"/>
                  </a:cubicBezTo>
                  <a:cubicBezTo>
                    <a:pt x="1342174" y="1267403"/>
                    <a:pt x="1340612" y="1282085"/>
                    <a:pt x="1330451" y="1284988"/>
                  </a:cubicBezTo>
                  <a:cubicBezTo>
                    <a:pt x="1316082" y="1289093"/>
                    <a:pt x="1300988" y="1279821"/>
                    <a:pt x="1286490" y="1276196"/>
                  </a:cubicBezTo>
                  <a:cubicBezTo>
                    <a:pt x="1277499" y="1273948"/>
                    <a:pt x="1269024" y="1269949"/>
                    <a:pt x="1260113" y="1267403"/>
                  </a:cubicBezTo>
                  <a:cubicBezTo>
                    <a:pt x="1248494" y="1264083"/>
                    <a:pt x="1236666" y="1261542"/>
                    <a:pt x="1224943" y="1258611"/>
                  </a:cubicBezTo>
                  <a:cubicBezTo>
                    <a:pt x="1147891" y="1181559"/>
                    <a:pt x="1245626" y="1275846"/>
                    <a:pt x="1172190" y="1214649"/>
                  </a:cubicBezTo>
                  <a:cubicBezTo>
                    <a:pt x="1146801" y="1193492"/>
                    <a:pt x="1145520" y="1187833"/>
                    <a:pt x="1128228" y="1161896"/>
                  </a:cubicBezTo>
                  <a:cubicBezTo>
                    <a:pt x="1125297" y="1150173"/>
                    <a:pt x="1129999" y="1132595"/>
                    <a:pt x="1119436" y="1126726"/>
                  </a:cubicBezTo>
                  <a:cubicBezTo>
                    <a:pt x="1098781" y="1115251"/>
                    <a:pt x="1060681" y="1138528"/>
                    <a:pt x="1049097" y="1117934"/>
                  </a:cubicBezTo>
                  <a:cubicBezTo>
                    <a:pt x="1027496" y="1079533"/>
                    <a:pt x="1043236" y="1030011"/>
                    <a:pt x="1040305" y="986049"/>
                  </a:cubicBezTo>
                  <a:cubicBezTo>
                    <a:pt x="1020049" y="989425"/>
                    <a:pt x="982816" y="992813"/>
                    <a:pt x="961174" y="1003634"/>
                  </a:cubicBezTo>
                  <a:cubicBezTo>
                    <a:pt x="900800" y="1033821"/>
                    <a:pt x="975653" y="1013048"/>
                    <a:pt x="890836" y="1030011"/>
                  </a:cubicBezTo>
                  <a:cubicBezTo>
                    <a:pt x="825340" y="986346"/>
                    <a:pt x="905788" y="1042470"/>
                    <a:pt x="838082" y="986049"/>
                  </a:cubicBezTo>
                  <a:cubicBezTo>
                    <a:pt x="829964" y="979284"/>
                    <a:pt x="820497" y="974326"/>
                    <a:pt x="811705" y="968465"/>
                  </a:cubicBezTo>
                  <a:cubicBezTo>
                    <a:pt x="805843" y="959673"/>
                    <a:pt x="798412" y="951744"/>
                    <a:pt x="794120" y="942088"/>
                  </a:cubicBezTo>
                  <a:cubicBezTo>
                    <a:pt x="786592" y="925150"/>
                    <a:pt x="776536" y="889334"/>
                    <a:pt x="776536" y="889334"/>
                  </a:cubicBezTo>
                  <a:cubicBezTo>
                    <a:pt x="780660" y="876962"/>
                    <a:pt x="793417" y="823266"/>
                    <a:pt x="811705" y="810203"/>
                  </a:cubicBezTo>
                  <a:cubicBezTo>
                    <a:pt x="824548" y="801030"/>
                    <a:pt x="841012" y="798480"/>
                    <a:pt x="855666" y="792619"/>
                  </a:cubicBezTo>
                  <a:cubicBezTo>
                    <a:pt x="917212" y="795550"/>
                    <a:pt x="979066" y="794607"/>
                    <a:pt x="1040305" y="801411"/>
                  </a:cubicBezTo>
                  <a:cubicBezTo>
                    <a:pt x="1058728" y="803458"/>
                    <a:pt x="1093059" y="818996"/>
                    <a:pt x="1093059" y="818996"/>
                  </a:cubicBezTo>
                  <a:cubicBezTo>
                    <a:pt x="1095990" y="827788"/>
                    <a:pt x="1094309" y="839986"/>
                    <a:pt x="1101851" y="845373"/>
                  </a:cubicBezTo>
                  <a:cubicBezTo>
                    <a:pt x="1116934" y="856147"/>
                    <a:pt x="1137020" y="857096"/>
                    <a:pt x="1154605" y="862957"/>
                  </a:cubicBezTo>
                  <a:cubicBezTo>
                    <a:pt x="1216464" y="883576"/>
                    <a:pt x="1140098" y="856740"/>
                    <a:pt x="1216151" y="889334"/>
                  </a:cubicBezTo>
                  <a:cubicBezTo>
                    <a:pt x="1224670" y="892985"/>
                    <a:pt x="1233736" y="895195"/>
                    <a:pt x="1242528" y="898126"/>
                  </a:cubicBezTo>
                  <a:cubicBezTo>
                    <a:pt x="1236994" y="859386"/>
                    <a:pt x="1242808" y="836860"/>
                    <a:pt x="1216151" y="810203"/>
                  </a:cubicBezTo>
                  <a:cubicBezTo>
                    <a:pt x="1208679" y="802731"/>
                    <a:pt x="1198566" y="798480"/>
                    <a:pt x="1189774" y="792619"/>
                  </a:cubicBezTo>
                  <a:cubicBezTo>
                    <a:pt x="1183913" y="783827"/>
                    <a:pt x="1176916" y="775693"/>
                    <a:pt x="1172190" y="766242"/>
                  </a:cubicBezTo>
                  <a:cubicBezTo>
                    <a:pt x="1157735" y="737333"/>
                    <a:pt x="1161919" y="721347"/>
                    <a:pt x="1172190" y="687111"/>
                  </a:cubicBezTo>
                  <a:cubicBezTo>
                    <a:pt x="1175956" y="674557"/>
                    <a:pt x="1184611" y="663989"/>
                    <a:pt x="1189774" y="651942"/>
                  </a:cubicBezTo>
                  <a:cubicBezTo>
                    <a:pt x="1198084" y="632551"/>
                    <a:pt x="1197784" y="613881"/>
                    <a:pt x="1216151" y="599188"/>
                  </a:cubicBezTo>
                  <a:cubicBezTo>
                    <a:pt x="1223388" y="593398"/>
                    <a:pt x="1233481" y="592407"/>
                    <a:pt x="1242528" y="590396"/>
                  </a:cubicBezTo>
                  <a:cubicBezTo>
                    <a:pt x="1335372" y="569764"/>
                    <a:pt x="1262281" y="592603"/>
                    <a:pt x="1321659" y="572811"/>
                  </a:cubicBezTo>
                  <a:cubicBezTo>
                    <a:pt x="1324590" y="540573"/>
                    <a:pt x="1320931" y="507036"/>
                    <a:pt x="1330451" y="476096"/>
                  </a:cubicBezTo>
                  <a:cubicBezTo>
                    <a:pt x="1333559" y="465996"/>
                    <a:pt x="1346292" y="459322"/>
                    <a:pt x="1356828" y="458511"/>
                  </a:cubicBezTo>
                  <a:cubicBezTo>
                    <a:pt x="1386195" y="456252"/>
                    <a:pt x="1415443" y="464372"/>
                    <a:pt x="1444751" y="467303"/>
                  </a:cubicBezTo>
                  <a:cubicBezTo>
                    <a:pt x="1456474" y="464372"/>
                    <a:pt x="1473703" y="468873"/>
                    <a:pt x="1479920" y="458511"/>
                  </a:cubicBezTo>
                  <a:cubicBezTo>
                    <a:pt x="1486137" y="448149"/>
                    <a:pt x="1478058" y="433241"/>
                    <a:pt x="1471128" y="423342"/>
                  </a:cubicBezTo>
                  <a:cubicBezTo>
                    <a:pt x="1416619" y="345472"/>
                    <a:pt x="1433197" y="394203"/>
                    <a:pt x="1383205" y="344211"/>
                  </a:cubicBezTo>
                  <a:cubicBezTo>
                    <a:pt x="1375733" y="336739"/>
                    <a:pt x="1371482" y="326626"/>
                    <a:pt x="1365620" y="317834"/>
                  </a:cubicBezTo>
                  <a:cubicBezTo>
                    <a:pt x="1400638" y="300325"/>
                    <a:pt x="1409755" y="287147"/>
                    <a:pt x="1453543" y="309042"/>
                  </a:cubicBezTo>
                  <a:cubicBezTo>
                    <a:pt x="1462994" y="313768"/>
                    <a:pt x="1462336" y="329557"/>
                    <a:pt x="1471128" y="335419"/>
                  </a:cubicBezTo>
                  <a:cubicBezTo>
                    <a:pt x="1481182" y="342122"/>
                    <a:pt x="1494574" y="341280"/>
                    <a:pt x="1506297" y="344211"/>
                  </a:cubicBezTo>
                  <a:cubicBezTo>
                    <a:pt x="1520951" y="341280"/>
                    <a:pt x="1541970" y="347853"/>
                    <a:pt x="1550259" y="335419"/>
                  </a:cubicBezTo>
                  <a:cubicBezTo>
                    <a:pt x="1558549" y="322985"/>
                    <a:pt x="1549155" y="304272"/>
                    <a:pt x="1541466" y="291457"/>
                  </a:cubicBezTo>
                  <a:cubicBezTo>
                    <a:pt x="1513669" y="245129"/>
                    <a:pt x="1503202" y="248920"/>
                    <a:pt x="1462336" y="238703"/>
                  </a:cubicBezTo>
                  <a:cubicBezTo>
                    <a:pt x="1453544" y="232842"/>
                    <a:pt x="1445410" y="225845"/>
                    <a:pt x="1435959" y="221119"/>
                  </a:cubicBezTo>
                  <a:cubicBezTo>
                    <a:pt x="1417931" y="212105"/>
                    <a:pt x="1382348" y="206879"/>
                    <a:pt x="1365620" y="203534"/>
                  </a:cubicBezTo>
                  <a:cubicBezTo>
                    <a:pt x="1359759" y="194742"/>
                    <a:pt x="1355988" y="184115"/>
                    <a:pt x="1348036" y="177157"/>
                  </a:cubicBezTo>
                  <a:cubicBezTo>
                    <a:pt x="1332131" y="163240"/>
                    <a:pt x="1295282" y="141988"/>
                    <a:pt x="1295282" y="141988"/>
                  </a:cubicBezTo>
                  <a:cubicBezTo>
                    <a:pt x="1284586" y="158031"/>
                    <a:pt x="1277171" y="180850"/>
                    <a:pt x="1251320" y="177157"/>
                  </a:cubicBezTo>
                  <a:cubicBezTo>
                    <a:pt x="1238345" y="175304"/>
                    <a:pt x="1227874" y="165434"/>
                    <a:pt x="1216151" y="159573"/>
                  </a:cubicBezTo>
                  <a:cubicBezTo>
                    <a:pt x="1207359" y="150781"/>
                    <a:pt x="1199326" y="141156"/>
                    <a:pt x="1189774" y="133196"/>
                  </a:cubicBezTo>
                  <a:cubicBezTo>
                    <a:pt x="1138411" y="90393"/>
                    <a:pt x="1125272" y="118153"/>
                    <a:pt x="1031513" y="124403"/>
                  </a:cubicBezTo>
                  <a:cubicBezTo>
                    <a:pt x="1040305" y="127334"/>
                    <a:pt x="1051337" y="126643"/>
                    <a:pt x="1057890" y="133196"/>
                  </a:cubicBezTo>
                  <a:cubicBezTo>
                    <a:pt x="1072834" y="148140"/>
                    <a:pt x="1093059" y="185949"/>
                    <a:pt x="1093059" y="185949"/>
                  </a:cubicBezTo>
                  <a:cubicBezTo>
                    <a:pt x="1095990" y="203534"/>
                    <a:pt x="1101851" y="220876"/>
                    <a:pt x="1101851" y="238703"/>
                  </a:cubicBezTo>
                  <a:cubicBezTo>
                    <a:pt x="1101851" y="250787"/>
                    <a:pt x="1105143" y="273873"/>
                    <a:pt x="1093059" y="273873"/>
                  </a:cubicBezTo>
                  <a:cubicBezTo>
                    <a:pt x="1071925" y="273873"/>
                    <a:pt x="1057890" y="250426"/>
                    <a:pt x="1040305" y="238703"/>
                  </a:cubicBezTo>
                  <a:cubicBezTo>
                    <a:pt x="964725" y="188316"/>
                    <a:pt x="1060344" y="248723"/>
                    <a:pt x="987551" y="212326"/>
                  </a:cubicBezTo>
                  <a:cubicBezTo>
                    <a:pt x="919374" y="178237"/>
                    <a:pt x="1001097" y="208051"/>
                    <a:pt x="934797" y="185949"/>
                  </a:cubicBezTo>
                  <a:cubicBezTo>
                    <a:pt x="911068" y="193859"/>
                    <a:pt x="899013" y="203123"/>
                    <a:pt x="873251" y="185949"/>
                  </a:cubicBezTo>
                  <a:cubicBezTo>
                    <a:pt x="864459" y="180088"/>
                    <a:pt x="861528" y="168365"/>
                    <a:pt x="855666" y="159573"/>
                  </a:cubicBezTo>
                  <a:cubicBezTo>
                    <a:pt x="858597" y="147850"/>
                    <a:pt x="862089" y="136253"/>
                    <a:pt x="864459" y="124403"/>
                  </a:cubicBezTo>
                  <a:cubicBezTo>
                    <a:pt x="868961" y="101891"/>
                    <a:pt x="870636" y="68088"/>
                    <a:pt x="882043" y="45273"/>
                  </a:cubicBezTo>
                  <a:cubicBezTo>
                    <a:pt x="886769" y="35822"/>
                    <a:pt x="893766" y="27688"/>
                    <a:pt x="899628" y="18896"/>
                  </a:cubicBezTo>
                  <a:cubicBezTo>
                    <a:pt x="887905" y="13034"/>
                    <a:pt x="877434" y="3165"/>
                    <a:pt x="864459" y="1311"/>
                  </a:cubicBezTo>
                  <a:cubicBezTo>
                    <a:pt x="855284" y="0"/>
                    <a:pt x="847170" y="8285"/>
                    <a:pt x="838082" y="10103"/>
                  </a:cubicBezTo>
                  <a:cubicBezTo>
                    <a:pt x="806706" y="16378"/>
                    <a:pt x="724851" y="24639"/>
                    <a:pt x="697405" y="27688"/>
                  </a:cubicBezTo>
                  <a:cubicBezTo>
                    <a:pt x="619760" y="47099"/>
                    <a:pt x="703928" y="27972"/>
                    <a:pt x="565520" y="45273"/>
                  </a:cubicBezTo>
                  <a:cubicBezTo>
                    <a:pt x="550692" y="47127"/>
                    <a:pt x="536213" y="51134"/>
                    <a:pt x="521559" y="54065"/>
                  </a:cubicBezTo>
                  <a:cubicBezTo>
                    <a:pt x="501044" y="51134"/>
                    <a:pt x="480206" y="49933"/>
                    <a:pt x="460013" y="45273"/>
                  </a:cubicBezTo>
                  <a:cubicBezTo>
                    <a:pt x="441952" y="41105"/>
                    <a:pt x="407259" y="27688"/>
                    <a:pt x="407259" y="27688"/>
                  </a:cubicBezTo>
                  <a:cubicBezTo>
                    <a:pt x="380882" y="30619"/>
                    <a:pt x="353305" y="28088"/>
                    <a:pt x="328128" y="36480"/>
                  </a:cubicBezTo>
                  <a:cubicBezTo>
                    <a:pt x="316332" y="40412"/>
                    <a:pt x="311303" y="54897"/>
                    <a:pt x="301751" y="62857"/>
                  </a:cubicBezTo>
                  <a:cubicBezTo>
                    <a:pt x="293633" y="69622"/>
                    <a:pt x="285268" y="76732"/>
                    <a:pt x="275374" y="80442"/>
                  </a:cubicBezTo>
                  <a:cubicBezTo>
                    <a:pt x="261382" y="85689"/>
                    <a:pt x="246001" y="85992"/>
                    <a:pt x="231413" y="89234"/>
                  </a:cubicBezTo>
                  <a:cubicBezTo>
                    <a:pt x="219617" y="91855"/>
                    <a:pt x="207966" y="95095"/>
                    <a:pt x="196243" y="98026"/>
                  </a:cubicBezTo>
                  <a:cubicBezTo>
                    <a:pt x="187451" y="103888"/>
                    <a:pt x="179143" y="110551"/>
                    <a:pt x="169866" y="115611"/>
                  </a:cubicBezTo>
                  <a:cubicBezTo>
                    <a:pt x="146853" y="128163"/>
                    <a:pt x="99528" y="150780"/>
                    <a:pt x="99528" y="150780"/>
                  </a:cubicBezTo>
                  <a:cubicBezTo>
                    <a:pt x="93666" y="159572"/>
                    <a:pt x="85285" y="167132"/>
                    <a:pt x="81943" y="177157"/>
                  </a:cubicBezTo>
                  <a:cubicBezTo>
                    <a:pt x="63395" y="232802"/>
                    <a:pt x="92503" y="229911"/>
                    <a:pt x="64359" y="229911"/>
                  </a:cubicBezTo>
                  <a:lnTo>
                    <a:pt x="108320" y="185949"/>
                  </a:lnTo>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798">
                <a:defRPr/>
              </a:pPr>
              <a:endParaRPr lang="en-GB" sz="1351" kern="0">
                <a:solidFill>
                  <a:prstClr val="white"/>
                </a:solidFill>
                <a:latin typeface="Calibri"/>
              </a:endParaRPr>
            </a:p>
          </p:txBody>
        </p:sp>
      </p:grpSp>
      <p:pic>
        <p:nvPicPr>
          <p:cNvPr id="133" name="Picture 2" descr="https://upload.wikimedia.org/wikipedia/commons/thumb/2/25/Open_Access_logo_PLoS_white.svg/640px-Open_Access_logo_PLoS_white.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71797" y="394393"/>
            <a:ext cx="333900" cy="52171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9175921" y="6104137"/>
            <a:ext cx="2869730" cy="646331"/>
          </a:xfrm>
          <a:prstGeom prst="rect">
            <a:avLst/>
          </a:prstGeom>
          <a:noFill/>
        </p:spPr>
        <p:txBody>
          <a:bodyPr wrap="square" rtlCol="0">
            <a:spAutoFit/>
          </a:bodyPr>
          <a:lstStyle/>
          <a:p>
            <a:r>
              <a:rPr lang="en-GB" dirty="0">
                <a:solidFill>
                  <a:srgbClr val="0070C0"/>
                </a:solidFill>
              </a:rPr>
              <a:t>The National Bibliographic Knowledgebase</a:t>
            </a:r>
          </a:p>
        </p:txBody>
      </p:sp>
      <p:sp>
        <p:nvSpPr>
          <p:cNvPr id="2" name="TextBox 1"/>
          <p:cNvSpPr txBox="1"/>
          <p:nvPr/>
        </p:nvSpPr>
        <p:spPr>
          <a:xfrm>
            <a:off x="5457443" y="2724921"/>
            <a:ext cx="1243340" cy="307777"/>
          </a:xfrm>
          <a:prstGeom prst="rect">
            <a:avLst/>
          </a:prstGeom>
          <a:noFill/>
        </p:spPr>
        <p:txBody>
          <a:bodyPr wrap="square" rtlCol="0">
            <a:spAutoFit/>
          </a:bodyPr>
          <a:lstStyle/>
          <a:p>
            <a:pPr algn="ctr"/>
            <a:r>
              <a:rPr lang="en-GB" sz="1400" dirty="0">
                <a:solidFill>
                  <a:prstClr val="black"/>
                </a:solidFill>
                <a:latin typeface="Calibri" panose="020F0502020204030204"/>
              </a:rPr>
              <a:t>Identifiers</a:t>
            </a:r>
          </a:p>
        </p:txBody>
      </p:sp>
      <p:sp>
        <p:nvSpPr>
          <p:cNvPr id="102" name="TextBox 101"/>
          <p:cNvSpPr txBox="1"/>
          <p:nvPr/>
        </p:nvSpPr>
        <p:spPr>
          <a:xfrm>
            <a:off x="5481393" y="4005540"/>
            <a:ext cx="1243340" cy="307777"/>
          </a:xfrm>
          <a:prstGeom prst="rect">
            <a:avLst/>
          </a:prstGeom>
          <a:noFill/>
        </p:spPr>
        <p:txBody>
          <a:bodyPr wrap="square" rtlCol="0">
            <a:spAutoFit/>
          </a:bodyPr>
          <a:lstStyle/>
          <a:p>
            <a:pPr algn="ctr"/>
            <a:r>
              <a:rPr lang="en-GB" sz="1400" dirty="0">
                <a:solidFill>
                  <a:prstClr val="black"/>
                </a:solidFill>
                <a:latin typeface="Calibri" panose="020F0502020204030204"/>
              </a:rPr>
              <a:t>Standards</a:t>
            </a:r>
          </a:p>
        </p:txBody>
      </p:sp>
      <p:pic>
        <p:nvPicPr>
          <p:cNvPr id="104" name="Picture 2" descr="Reading, Book, Symbol, Icon, Reader, Man, Design, Sig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5848" y="5929309"/>
            <a:ext cx="610928" cy="610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ooks, Library, Education, Organized, Literatur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488092" y="376123"/>
            <a:ext cx="634401" cy="628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ick, Check, Check Box, Okay, Yes, Accepted, Vot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17128" y="4169497"/>
            <a:ext cx="538697" cy="557273"/>
          </a:xfrm>
          <a:prstGeom prst="rect">
            <a:avLst/>
          </a:prstGeom>
          <a:noFill/>
          <a:extLst>
            <a:ext uri="{909E8E84-426E-40DD-AFC4-6F175D3DCCD1}">
              <a14:hiddenFill xmlns:a14="http://schemas.microsoft.com/office/drawing/2010/main">
                <a:solidFill>
                  <a:srgbClr val="FFFFFF"/>
                </a:solidFill>
              </a14:hiddenFill>
            </a:ext>
          </a:extLst>
        </p:spPr>
      </p:pic>
      <p:sp>
        <p:nvSpPr>
          <p:cNvPr id="100" name="Rounded Rectangle 99"/>
          <p:cNvSpPr/>
          <p:nvPr/>
        </p:nvSpPr>
        <p:spPr>
          <a:xfrm>
            <a:off x="1862930" y="226537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05" name="Rounded Rectangle 104"/>
          <p:cNvSpPr/>
          <p:nvPr/>
        </p:nvSpPr>
        <p:spPr>
          <a:xfrm>
            <a:off x="1861672" y="3180995"/>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08" name="Rounded Rectangle 107"/>
          <p:cNvSpPr/>
          <p:nvPr/>
        </p:nvSpPr>
        <p:spPr>
          <a:xfrm>
            <a:off x="1869048" y="4092060"/>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9" name="Picture 1"/>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90059" y="0"/>
            <a:ext cx="946379"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5662" y="2367340"/>
            <a:ext cx="1344827" cy="523220"/>
          </a:xfrm>
          <a:prstGeom prst="rect">
            <a:avLst/>
          </a:prstGeom>
          <a:noFill/>
        </p:spPr>
        <p:txBody>
          <a:bodyPr wrap="square" rtlCol="0">
            <a:spAutoFit/>
          </a:bodyPr>
          <a:lstStyle/>
          <a:p>
            <a:pPr algn="r"/>
            <a:r>
              <a:rPr lang="en-GB" sz="1400" dirty="0" smtClean="0">
                <a:latin typeface="Corbel" panose="020B0503020204020204" pitchFamily="34" charset="0"/>
              </a:rPr>
              <a:t>Community Engagement</a:t>
            </a:r>
            <a:endParaRPr lang="en-GB" sz="1400" dirty="0">
              <a:latin typeface="Corbel" panose="020B0503020204020204" pitchFamily="34" charset="0"/>
            </a:endParaRPr>
          </a:p>
        </p:txBody>
      </p:sp>
      <p:sp>
        <p:nvSpPr>
          <p:cNvPr id="101" name="TextBox 100"/>
          <p:cNvSpPr txBox="1"/>
          <p:nvPr/>
        </p:nvSpPr>
        <p:spPr>
          <a:xfrm>
            <a:off x="332609" y="3238666"/>
            <a:ext cx="1344827" cy="523220"/>
          </a:xfrm>
          <a:prstGeom prst="rect">
            <a:avLst/>
          </a:prstGeom>
          <a:noFill/>
        </p:spPr>
        <p:txBody>
          <a:bodyPr wrap="square" rtlCol="0">
            <a:spAutoFit/>
          </a:bodyPr>
          <a:lstStyle/>
          <a:p>
            <a:pPr algn="r"/>
            <a:r>
              <a:rPr lang="en-GB" sz="1400" dirty="0" smtClean="0">
                <a:latin typeface="Corbel" panose="020B0503020204020204" pitchFamily="34" charset="0"/>
              </a:rPr>
              <a:t>Advice &amp; guidance</a:t>
            </a:r>
            <a:endParaRPr lang="en-GB" sz="1400" dirty="0">
              <a:latin typeface="Corbel" panose="020B0503020204020204" pitchFamily="34" charset="0"/>
            </a:endParaRPr>
          </a:p>
        </p:txBody>
      </p:sp>
      <p:sp>
        <p:nvSpPr>
          <p:cNvPr id="117" name="TextBox 116"/>
          <p:cNvSpPr txBox="1"/>
          <p:nvPr/>
        </p:nvSpPr>
        <p:spPr>
          <a:xfrm>
            <a:off x="348443" y="4220546"/>
            <a:ext cx="1344827" cy="523220"/>
          </a:xfrm>
          <a:prstGeom prst="rect">
            <a:avLst/>
          </a:prstGeom>
          <a:noFill/>
        </p:spPr>
        <p:txBody>
          <a:bodyPr wrap="square" rtlCol="0">
            <a:spAutoFit/>
          </a:bodyPr>
          <a:lstStyle/>
          <a:p>
            <a:pPr algn="r"/>
            <a:r>
              <a:rPr lang="en-GB" sz="1400" dirty="0" smtClean="0">
                <a:latin typeface="Corbel" panose="020B0503020204020204" pitchFamily="34" charset="0"/>
              </a:rPr>
              <a:t>Data quality enhancement</a:t>
            </a:r>
            <a:endParaRPr lang="en-GB" sz="1400" dirty="0">
              <a:latin typeface="Corbel" panose="020B0503020204020204" pitchFamily="34" charset="0"/>
            </a:endParaRPr>
          </a:p>
        </p:txBody>
      </p:sp>
      <p:sp>
        <p:nvSpPr>
          <p:cNvPr id="128" name="TextBox 127"/>
          <p:cNvSpPr txBox="1"/>
          <p:nvPr/>
        </p:nvSpPr>
        <p:spPr>
          <a:xfrm>
            <a:off x="1704679" y="1528526"/>
            <a:ext cx="1308266" cy="523220"/>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Support services</a:t>
            </a:r>
            <a:endParaRPr lang="en-GB" sz="1400" dirty="0">
              <a:solidFill>
                <a:srgbClr val="0070C0"/>
              </a:solidFill>
              <a:latin typeface="Corbel" panose="020B0503020204020204" pitchFamily="34" charset="0"/>
            </a:endParaRPr>
          </a:p>
        </p:txBody>
      </p:sp>
      <p:sp>
        <p:nvSpPr>
          <p:cNvPr id="134" name="Rounded Rectangle 133"/>
          <p:cNvSpPr/>
          <p:nvPr/>
        </p:nvSpPr>
        <p:spPr>
          <a:xfrm>
            <a:off x="9336294" y="1446985"/>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35" name="Rounded Rectangle 134"/>
          <p:cNvSpPr/>
          <p:nvPr/>
        </p:nvSpPr>
        <p:spPr>
          <a:xfrm>
            <a:off x="9338296" y="227589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36" name="Rounded Rectangle 135"/>
          <p:cNvSpPr/>
          <p:nvPr/>
        </p:nvSpPr>
        <p:spPr>
          <a:xfrm>
            <a:off x="9338296" y="3972724"/>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37" name="Rounded Rectangle 136"/>
          <p:cNvSpPr/>
          <p:nvPr/>
        </p:nvSpPr>
        <p:spPr>
          <a:xfrm>
            <a:off x="9336294" y="4822327"/>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38" name="Rounded Rectangle 137"/>
          <p:cNvSpPr/>
          <p:nvPr/>
        </p:nvSpPr>
        <p:spPr>
          <a:xfrm>
            <a:off x="9348549" y="3118467"/>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39" name="Rounded Rectangle 138"/>
          <p:cNvSpPr/>
          <p:nvPr/>
        </p:nvSpPr>
        <p:spPr>
          <a:xfrm>
            <a:off x="9175921" y="1313599"/>
            <a:ext cx="1336915" cy="4392812"/>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40" name="Picture 2" descr="http://realtimesupport.net/wp-content/uploads/2014/05/1s0s.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576923" y="2367340"/>
            <a:ext cx="547443" cy="587256"/>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2" descr="Document2 clipart fil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552491" y="4048465"/>
            <a:ext cx="639059" cy="63905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4" descr="Computer-smartphone-and-tablet clipart file"/>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264638" y="4591454"/>
            <a:ext cx="1192011" cy="1192011"/>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18" descr="Social-network-connections2 clipart fil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472220" y="3283870"/>
            <a:ext cx="781359" cy="431700"/>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143"/>
          <p:cNvPicPr>
            <a:picLocks noChangeAspect="1"/>
          </p:cNvPicPr>
          <p:nvPr/>
        </p:nvPicPr>
        <p:blipFill>
          <a:blip r:embed="rId28"/>
          <a:stretch>
            <a:fillRect/>
          </a:stretch>
        </p:blipFill>
        <p:spPr>
          <a:xfrm>
            <a:off x="9547161" y="1525585"/>
            <a:ext cx="606967" cy="591747"/>
          </a:xfrm>
          <a:prstGeom prst="rect">
            <a:avLst/>
          </a:prstGeom>
        </p:spPr>
      </p:pic>
      <p:sp>
        <p:nvSpPr>
          <p:cNvPr id="145" name="TextBox 144"/>
          <p:cNvSpPr txBox="1"/>
          <p:nvPr/>
        </p:nvSpPr>
        <p:spPr>
          <a:xfrm>
            <a:off x="9171572" y="783333"/>
            <a:ext cx="1430076" cy="523220"/>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Tools &amp; services layer</a:t>
            </a:r>
            <a:endParaRPr lang="en-GB" sz="1400" dirty="0">
              <a:solidFill>
                <a:srgbClr val="0070C0"/>
              </a:solidFill>
              <a:latin typeface="Corbel" panose="020B0503020204020204" pitchFamily="34" charset="0"/>
            </a:endParaRPr>
          </a:p>
        </p:txBody>
      </p:sp>
      <p:sp>
        <p:nvSpPr>
          <p:cNvPr id="146" name="TextBox 145"/>
          <p:cNvSpPr txBox="1"/>
          <p:nvPr/>
        </p:nvSpPr>
        <p:spPr>
          <a:xfrm>
            <a:off x="10533092" y="1515333"/>
            <a:ext cx="1344827" cy="523220"/>
          </a:xfrm>
          <a:prstGeom prst="rect">
            <a:avLst/>
          </a:prstGeom>
          <a:noFill/>
        </p:spPr>
        <p:txBody>
          <a:bodyPr wrap="square" rtlCol="0">
            <a:spAutoFit/>
          </a:bodyPr>
          <a:lstStyle/>
          <a:p>
            <a:r>
              <a:rPr lang="en-GB" sz="1400" dirty="0" smtClean="0">
                <a:latin typeface="Corbel" panose="020B0503020204020204" pitchFamily="34" charset="0"/>
              </a:rPr>
              <a:t>Collection Management</a:t>
            </a:r>
            <a:endParaRPr lang="en-GB" sz="1400" dirty="0">
              <a:latin typeface="Corbel" panose="020B0503020204020204" pitchFamily="34" charset="0"/>
            </a:endParaRPr>
          </a:p>
        </p:txBody>
      </p:sp>
      <p:sp>
        <p:nvSpPr>
          <p:cNvPr id="147" name="TextBox 146"/>
          <p:cNvSpPr txBox="1"/>
          <p:nvPr/>
        </p:nvSpPr>
        <p:spPr>
          <a:xfrm>
            <a:off x="10529372" y="2371849"/>
            <a:ext cx="1133541" cy="523220"/>
          </a:xfrm>
          <a:prstGeom prst="rect">
            <a:avLst/>
          </a:prstGeom>
          <a:noFill/>
        </p:spPr>
        <p:txBody>
          <a:bodyPr wrap="square" rtlCol="0">
            <a:spAutoFit/>
          </a:bodyPr>
          <a:lstStyle/>
          <a:p>
            <a:r>
              <a:rPr lang="en-GB" sz="1400" dirty="0" smtClean="0">
                <a:latin typeface="Corbel" panose="020B0503020204020204" pitchFamily="34" charset="0"/>
              </a:rPr>
              <a:t>Data Sharing</a:t>
            </a:r>
            <a:endParaRPr lang="en-GB" sz="1400" dirty="0">
              <a:latin typeface="Corbel" panose="020B0503020204020204" pitchFamily="34" charset="0"/>
            </a:endParaRPr>
          </a:p>
        </p:txBody>
      </p:sp>
      <p:sp>
        <p:nvSpPr>
          <p:cNvPr id="148" name="TextBox 147"/>
          <p:cNvSpPr txBox="1"/>
          <p:nvPr/>
        </p:nvSpPr>
        <p:spPr>
          <a:xfrm>
            <a:off x="10552679" y="3998662"/>
            <a:ext cx="1344827" cy="738664"/>
          </a:xfrm>
          <a:prstGeom prst="rect">
            <a:avLst/>
          </a:prstGeom>
          <a:noFill/>
        </p:spPr>
        <p:txBody>
          <a:bodyPr wrap="square" rtlCol="0">
            <a:spAutoFit/>
          </a:bodyPr>
          <a:lstStyle/>
          <a:p>
            <a:r>
              <a:rPr lang="en-GB" sz="1400" dirty="0" smtClean="0">
                <a:latin typeface="Corbel" panose="020B0503020204020204" pitchFamily="34" charset="0"/>
              </a:rPr>
              <a:t>Version tracking &amp; linking</a:t>
            </a:r>
            <a:endParaRPr lang="en-GB" sz="1400" dirty="0">
              <a:latin typeface="Corbel" panose="020B0503020204020204" pitchFamily="34" charset="0"/>
            </a:endParaRPr>
          </a:p>
        </p:txBody>
      </p:sp>
      <p:sp>
        <p:nvSpPr>
          <p:cNvPr id="149" name="TextBox 148"/>
          <p:cNvSpPr txBox="1"/>
          <p:nvPr/>
        </p:nvSpPr>
        <p:spPr>
          <a:xfrm>
            <a:off x="10552679" y="4840474"/>
            <a:ext cx="1344827" cy="738664"/>
          </a:xfrm>
          <a:prstGeom prst="rect">
            <a:avLst/>
          </a:prstGeom>
          <a:noFill/>
        </p:spPr>
        <p:txBody>
          <a:bodyPr wrap="square" rtlCol="0">
            <a:spAutoFit/>
          </a:bodyPr>
          <a:lstStyle/>
          <a:p>
            <a:r>
              <a:rPr lang="en-GB" sz="1400" dirty="0" smtClean="0">
                <a:latin typeface="Corbel" panose="020B0503020204020204" pitchFamily="34" charset="0"/>
              </a:rPr>
              <a:t>Support for new publishing models</a:t>
            </a:r>
            <a:endParaRPr lang="en-GB" sz="1400" dirty="0">
              <a:latin typeface="Corbel" panose="020B0503020204020204" pitchFamily="34" charset="0"/>
            </a:endParaRPr>
          </a:p>
        </p:txBody>
      </p:sp>
      <p:sp>
        <p:nvSpPr>
          <p:cNvPr id="103" name="TextBox 102"/>
          <p:cNvSpPr txBox="1"/>
          <p:nvPr/>
        </p:nvSpPr>
        <p:spPr>
          <a:xfrm>
            <a:off x="10533092" y="3146071"/>
            <a:ext cx="1344827" cy="738664"/>
          </a:xfrm>
          <a:prstGeom prst="rect">
            <a:avLst/>
          </a:prstGeom>
          <a:noFill/>
        </p:spPr>
        <p:txBody>
          <a:bodyPr wrap="square" rtlCol="0">
            <a:spAutoFit/>
          </a:bodyPr>
          <a:lstStyle/>
          <a:p>
            <a:r>
              <a:rPr lang="en-GB" sz="1400" dirty="0" smtClean="0">
                <a:latin typeface="Corbel" panose="020B0503020204020204" pitchFamily="34" charset="0"/>
              </a:rPr>
              <a:t>Metadata Linking &amp; Research</a:t>
            </a:r>
            <a:endParaRPr lang="en-GB" sz="1400" dirty="0">
              <a:latin typeface="Corbel" panose="020B0503020204020204" pitchFamily="34" charset="0"/>
            </a:endParaRPr>
          </a:p>
        </p:txBody>
      </p:sp>
    </p:spTree>
    <p:extLst>
      <p:ext uri="{BB962C8B-B14F-4D97-AF65-F5344CB8AC3E}">
        <p14:creationId xmlns:p14="http://schemas.microsoft.com/office/powerpoint/2010/main" val="285567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100" grpId="0" animBg="1"/>
      <p:bldP spid="105" grpId="0" animBg="1"/>
      <p:bldP spid="108" grpId="0" animBg="1"/>
      <p:bldP spid="12" grpId="0"/>
      <p:bldP spid="101" grpId="0"/>
      <p:bldP spid="117" grpId="0"/>
      <p:bldP spid="128" grpId="0"/>
      <p:bldP spid="134" grpId="0" animBg="1"/>
      <p:bldP spid="135" grpId="0" animBg="1"/>
      <p:bldP spid="136" grpId="0" animBg="1"/>
      <p:bldP spid="137" grpId="0" animBg="1"/>
      <p:bldP spid="138" grpId="0" animBg="1"/>
      <p:bldP spid="139" grpId="0" animBg="1"/>
      <p:bldP spid="145" grpId="0"/>
      <p:bldP spid="146" grpId="0"/>
      <p:bldP spid="147" grpId="0"/>
      <p:bldP spid="148" grpId="0"/>
      <p:bldP spid="149" grpId="0"/>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43249" y="2712231"/>
            <a:ext cx="1705504" cy="1618629"/>
          </a:xfrm>
          <a:prstGeom prst="rect">
            <a:avLst/>
          </a:prstGeom>
        </p:spPr>
      </p:pic>
      <p:sp>
        <p:nvSpPr>
          <p:cNvPr id="4" name="Rounded Rectangle 3"/>
          <p:cNvSpPr/>
          <p:nvPr/>
        </p:nvSpPr>
        <p:spPr>
          <a:xfrm>
            <a:off x="3286038" y="136314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26" name="Picture 2" descr="Us-capitol-building-drawing clipart 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630" y="1285802"/>
            <a:ext cx="860567" cy="86056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288040" y="225515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 name="Picture 9"/>
          <p:cNvPicPr>
            <a:picLocks noChangeAspect="1"/>
          </p:cNvPicPr>
          <p:nvPr/>
        </p:nvPicPr>
        <p:blipFill>
          <a:blip r:embed="rId4"/>
          <a:stretch>
            <a:fillRect/>
          </a:stretch>
        </p:blipFill>
        <p:spPr>
          <a:xfrm>
            <a:off x="3335957" y="2376464"/>
            <a:ext cx="928865" cy="518605"/>
          </a:xfrm>
          <a:prstGeom prst="rect">
            <a:avLst/>
          </a:prstGeom>
        </p:spPr>
      </p:pic>
      <p:sp>
        <p:nvSpPr>
          <p:cNvPr id="13" name="Rounded Rectangle 12"/>
          <p:cNvSpPr/>
          <p:nvPr/>
        </p:nvSpPr>
        <p:spPr>
          <a:xfrm>
            <a:off x="3288040" y="4041432"/>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280" y="3228461"/>
            <a:ext cx="464445" cy="552027"/>
          </a:xfrm>
          <a:prstGeom prst="rect">
            <a:avLst/>
          </a:prstGeom>
        </p:spPr>
      </p:pic>
      <p:cxnSp>
        <p:nvCxnSpPr>
          <p:cNvPr id="8" name="Curved Connector 7"/>
          <p:cNvCxnSpPr>
            <a:stCxn id="4" idx="3"/>
            <a:endCxn id="3" idx="1"/>
          </p:cNvCxnSpPr>
          <p:nvPr/>
        </p:nvCxnSpPr>
        <p:spPr>
          <a:xfrm>
            <a:off x="4314739" y="1728274"/>
            <a:ext cx="928511" cy="179327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9" idx="3"/>
            <a:endCxn id="3" idx="1"/>
          </p:cNvCxnSpPr>
          <p:nvPr/>
        </p:nvCxnSpPr>
        <p:spPr>
          <a:xfrm>
            <a:off x="4316741" y="2620285"/>
            <a:ext cx="926508" cy="901260"/>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3" idx="3"/>
            <a:endCxn id="3" idx="1"/>
          </p:cNvCxnSpPr>
          <p:nvPr/>
        </p:nvCxnSpPr>
        <p:spPr>
          <a:xfrm flipV="1">
            <a:off x="4316741" y="3521544"/>
            <a:ext cx="926508" cy="88502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5422" y="4113966"/>
            <a:ext cx="641751" cy="581853"/>
          </a:xfrm>
          <a:prstGeom prst="rect">
            <a:avLst/>
          </a:prstGeom>
        </p:spPr>
      </p:pic>
      <p:sp>
        <p:nvSpPr>
          <p:cNvPr id="30" name="Rounded Rectangle 29"/>
          <p:cNvSpPr/>
          <p:nvPr/>
        </p:nvSpPr>
        <p:spPr>
          <a:xfrm>
            <a:off x="5581650" y="1596303"/>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31" name="Rounded Rectangle 30"/>
          <p:cNvSpPr/>
          <p:nvPr/>
        </p:nvSpPr>
        <p:spPr>
          <a:xfrm>
            <a:off x="5581650" y="4536982"/>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grpSp>
        <p:nvGrpSpPr>
          <p:cNvPr id="32" name="Group 31"/>
          <p:cNvGrpSpPr/>
          <p:nvPr/>
        </p:nvGrpSpPr>
        <p:grpSpPr>
          <a:xfrm>
            <a:off x="5707146" y="1728276"/>
            <a:ext cx="815231" cy="602297"/>
            <a:chOff x="5095875" y="2895601"/>
            <a:chExt cx="1276350" cy="942974"/>
          </a:xfrm>
        </p:grpSpPr>
        <p:sp>
          <p:nvSpPr>
            <p:cNvPr id="33" name="Rounded Rectangle 32"/>
            <p:cNvSpPr/>
            <p:nvPr/>
          </p:nvSpPr>
          <p:spPr>
            <a:xfrm>
              <a:off x="5095875" y="2895601"/>
              <a:ext cx="1276350" cy="942974"/>
            </a:xfrm>
            <a:prstGeom prst="roundRect">
              <a:avLst>
                <a:gd name="adj" fmla="val 5483"/>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588">
                <a:solidFill>
                  <a:prstClr val="white"/>
                </a:solidFill>
              </a:endParaRPr>
            </a:p>
          </p:txBody>
        </p:sp>
        <p:grpSp>
          <p:nvGrpSpPr>
            <p:cNvPr id="34" name="Group 87"/>
            <p:cNvGrpSpPr/>
            <p:nvPr/>
          </p:nvGrpSpPr>
          <p:grpSpPr>
            <a:xfrm>
              <a:off x="5572127" y="3219450"/>
              <a:ext cx="333373" cy="300583"/>
              <a:chOff x="5467352" y="933450"/>
              <a:chExt cx="581024" cy="523875"/>
            </a:xfrm>
          </p:grpSpPr>
          <p:sp>
            <p:nvSpPr>
              <p:cNvPr id="37" name="Rectangle 36"/>
              <p:cNvSpPr/>
              <p:nvPr/>
            </p:nvSpPr>
            <p:spPr>
              <a:xfrm>
                <a:off x="5467352" y="933450"/>
                <a:ext cx="581024"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588">
                  <a:solidFill>
                    <a:prstClr val="white"/>
                  </a:solidFill>
                </a:endParaRPr>
              </a:p>
            </p:txBody>
          </p:sp>
          <p:sp>
            <p:nvSpPr>
              <p:cNvPr id="38" name="Isosceles Triangle 37"/>
              <p:cNvSpPr/>
              <p:nvPr/>
            </p:nvSpPr>
            <p:spPr>
              <a:xfrm rot="5400000">
                <a:off x="5622329" y="1035647"/>
                <a:ext cx="333375" cy="319484"/>
              </a:xfrm>
              <a:prstGeom prst="triangl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588">
                  <a:solidFill>
                    <a:prstClr val="black"/>
                  </a:solidFill>
                </a:endParaRPr>
              </a:p>
            </p:txBody>
          </p:sp>
        </p:grpSp>
        <p:sp>
          <p:nvSpPr>
            <p:cNvPr id="35" name="Rounded Rectangle 34"/>
            <p:cNvSpPr/>
            <p:nvPr/>
          </p:nvSpPr>
          <p:spPr>
            <a:xfrm>
              <a:off x="5217319" y="3699667"/>
              <a:ext cx="1047750" cy="60325"/>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36" name="Straight Connector 35"/>
            <p:cNvCxnSpPr/>
            <p:nvPr/>
          </p:nvCxnSpPr>
          <p:spPr>
            <a:xfrm>
              <a:off x="5232400" y="3729037"/>
              <a:ext cx="36671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a:stCxn id="30" idx="2"/>
            <a:endCxn id="3" idx="0"/>
          </p:cNvCxnSpPr>
          <p:nvPr/>
        </p:nvCxnSpPr>
        <p:spPr>
          <a:xfrm>
            <a:off x="6096001" y="2496414"/>
            <a:ext cx="1" cy="21581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0"/>
            <a:endCxn id="3" idx="2"/>
          </p:cNvCxnSpPr>
          <p:nvPr/>
        </p:nvCxnSpPr>
        <p:spPr>
          <a:xfrm flipV="1">
            <a:off x="6096001" y="4330859"/>
            <a:ext cx="1" cy="20612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2" descr="Computer-user clipart fi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9136" y="4628177"/>
            <a:ext cx="754129" cy="754129"/>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p:cNvSpPr/>
          <p:nvPr/>
        </p:nvSpPr>
        <p:spPr>
          <a:xfrm>
            <a:off x="7891287" y="2875793"/>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48" name="Rounded Rectangle 47"/>
          <p:cNvSpPr/>
          <p:nvPr/>
        </p:nvSpPr>
        <p:spPr>
          <a:xfrm>
            <a:off x="7891287" y="2129071"/>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49" name="Rounded Rectangle 48"/>
          <p:cNvSpPr/>
          <p:nvPr/>
        </p:nvSpPr>
        <p:spPr>
          <a:xfrm>
            <a:off x="7890348" y="3608859"/>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50" name="Rounded Rectangle 49"/>
          <p:cNvSpPr/>
          <p:nvPr/>
        </p:nvSpPr>
        <p:spPr>
          <a:xfrm>
            <a:off x="7890348" y="4345185"/>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62" name="Curved Connector 61"/>
          <p:cNvCxnSpPr>
            <a:stCxn id="3" idx="3"/>
            <a:endCxn id="47" idx="1"/>
          </p:cNvCxnSpPr>
          <p:nvPr/>
        </p:nvCxnSpPr>
        <p:spPr>
          <a:xfrm flipV="1">
            <a:off x="6948753" y="3170802"/>
            <a:ext cx="942535" cy="35074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6" name="Curved Connector 4095"/>
          <p:cNvCxnSpPr>
            <a:stCxn id="3" idx="3"/>
            <a:endCxn id="48" idx="1"/>
          </p:cNvCxnSpPr>
          <p:nvPr/>
        </p:nvCxnSpPr>
        <p:spPr>
          <a:xfrm flipV="1">
            <a:off x="6948753" y="2424080"/>
            <a:ext cx="942535" cy="1097464"/>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8" name="Curved Connector 4097"/>
          <p:cNvCxnSpPr>
            <a:stCxn id="3" idx="3"/>
            <a:endCxn id="49" idx="1"/>
          </p:cNvCxnSpPr>
          <p:nvPr/>
        </p:nvCxnSpPr>
        <p:spPr>
          <a:xfrm>
            <a:off x="6948753" y="3521545"/>
            <a:ext cx="941595" cy="38232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01" name="Curved Connector 4100"/>
          <p:cNvCxnSpPr>
            <a:stCxn id="3" idx="3"/>
            <a:endCxn id="50" idx="1"/>
          </p:cNvCxnSpPr>
          <p:nvPr/>
        </p:nvCxnSpPr>
        <p:spPr>
          <a:xfrm>
            <a:off x="6948753" y="3521545"/>
            <a:ext cx="941595" cy="111865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02" name="Picture 4101"/>
          <p:cNvPicPr>
            <a:picLocks noChangeAspect="1"/>
          </p:cNvPicPr>
          <p:nvPr/>
        </p:nvPicPr>
        <p:blipFill>
          <a:blip r:embed="rId8"/>
          <a:stretch>
            <a:fillRect/>
          </a:stretch>
        </p:blipFill>
        <p:spPr>
          <a:xfrm rot="21377580">
            <a:off x="8135579" y="2901770"/>
            <a:ext cx="541015" cy="541015"/>
          </a:xfrm>
          <a:prstGeom prst="rect">
            <a:avLst/>
          </a:prstGeom>
          <a:scene3d>
            <a:camera prst="orthographicFront">
              <a:rot lat="0" lon="21599974" rev="0"/>
            </a:camera>
            <a:lightRig rig="threePt" dir="t"/>
          </a:scene3d>
        </p:spPr>
      </p:pic>
      <p:pic>
        <p:nvPicPr>
          <p:cNvPr id="1028" name="Picture 4" descr="Closed-book-01 clipart fi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8298" y="2155463"/>
            <a:ext cx="570148" cy="570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anner-ln clipart fi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8297" y="3578885"/>
            <a:ext cx="703547" cy="703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nifying-glass clipart fi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7219" y="4419943"/>
            <a:ext cx="519795" cy="519795"/>
          </a:xfrm>
          <a:prstGeom prst="rect">
            <a:avLst/>
          </a:prstGeom>
          <a:noFill/>
          <a:extLst>
            <a:ext uri="{909E8E84-426E-40DD-AFC4-6F175D3DCCD1}">
              <a14:hiddenFill xmlns:a14="http://schemas.microsoft.com/office/drawing/2010/main">
                <a:solidFill>
                  <a:srgbClr val="FFFFFF"/>
                </a:solidFill>
              </a14:hiddenFill>
            </a:ext>
          </a:extLst>
        </p:spPr>
      </p:pic>
      <p:sp>
        <p:nvSpPr>
          <p:cNvPr id="81" name="Rounded Rectangle 80"/>
          <p:cNvSpPr/>
          <p:nvPr/>
        </p:nvSpPr>
        <p:spPr>
          <a:xfrm>
            <a:off x="7890348" y="5079711"/>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34" name="Picture 10" descr="Computer-keyboard-3d2 clipart fi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7177" y="5152593"/>
            <a:ext cx="670608" cy="442601"/>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Curved Connector 83"/>
          <p:cNvCxnSpPr>
            <a:stCxn id="3" idx="3"/>
            <a:endCxn id="81" idx="1"/>
          </p:cNvCxnSpPr>
          <p:nvPr/>
        </p:nvCxnSpPr>
        <p:spPr>
          <a:xfrm>
            <a:off x="6948753" y="3521545"/>
            <a:ext cx="941595" cy="1853176"/>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3297562" y="49383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68" name="Curved Connector 67"/>
          <p:cNvCxnSpPr>
            <a:stCxn id="63" idx="3"/>
            <a:endCxn id="3" idx="1"/>
          </p:cNvCxnSpPr>
          <p:nvPr/>
        </p:nvCxnSpPr>
        <p:spPr>
          <a:xfrm flipV="1">
            <a:off x="4326265" y="3521544"/>
            <a:ext cx="916985" cy="178192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2" descr="https://upload.wikimedia.org/wikipedia/commons/thumb/2/25/Open_Access_logo_PLoS_white.svg/640px-Open_Access_logo_PLoS_white.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44962" y="5027326"/>
            <a:ext cx="333900" cy="521719"/>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7881494" y="1365773"/>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98" name="Curved Connector 97"/>
          <p:cNvCxnSpPr>
            <a:stCxn id="3" idx="3"/>
            <a:endCxn id="83" idx="1"/>
          </p:cNvCxnSpPr>
          <p:nvPr/>
        </p:nvCxnSpPr>
        <p:spPr>
          <a:xfrm flipV="1">
            <a:off x="6948752" y="1660785"/>
            <a:ext cx="932741" cy="1860761"/>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uler, Inch, Measure, Centimeter, Length, Millime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359520">
            <a:off x="7998791" y="1465399"/>
            <a:ext cx="775395" cy="387696"/>
          </a:xfrm>
          <a:prstGeom prst="rect">
            <a:avLst/>
          </a:prstGeom>
          <a:noFill/>
          <a:extLst>
            <a:ext uri="{909E8E84-426E-40DD-AFC4-6F175D3DCCD1}">
              <a14:hiddenFill xmlns:a14="http://schemas.microsoft.com/office/drawing/2010/main">
                <a:solidFill>
                  <a:srgbClr val="FFFFFF"/>
                </a:solidFill>
              </a14:hiddenFill>
            </a:ext>
          </a:extLst>
        </p:spPr>
      </p:pic>
      <p:sp>
        <p:nvSpPr>
          <p:cNvPr id="78" name="Rounded Rectangle 77"/>
          <p:cNvSpPr/>
          <p:nvPr/>
        </p:nvSpPr>
        <p:spPr>
          <a:xfrm>
            <a:off x="3288040" y="3144872"/>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79" name="Curved Connector 78"/>
          <p:cNvCxnSpPr>
            <a:stCxn id="78" idx="3"/>
          </p:cNvCxnSpPr>
          <p:nvPr/>
        </p:nvCxnSpPr>
        <p:spPr>
          <a:xfrm>
            <a:off x="4316741" y="3510005"/>
            <a:ext cx="926508" cy="11539"/>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6" name="Picture 6" descr="Conversation clipart fi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79890" y="2287154"/>
            <a:ext cx="759300" cy="74762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Teaching clipart fil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53084" y="3215581"/>
            <a:ext cx="624201" cy="614607"/>
          </a:xfrm>
          <a:prstGeom prst="rect">
            <a:avLst/>
          </a:prstGeom>
          <a:noFill/>
          <a:extLst>
            <a:ext uri="{909E8E84-426E-40DD-AFC4-6F175D3DCCD1}">
              <a14:hiddenFill xmlns:a14="http://schemas.microsoft.com/office/drawing/2010/main">
                <a:solidFill>
                  <a:srgbClr val="FFFFFF"/>
                </a:solidFill>
              </a14:hiddenFill>
            </a:ext>
          </a:extLst>
        </p:spPr>
      </p:pic>
      <p:sp>
        <p:nvSpPr>
          <p:cNvPr id="92" name="Rounded Rectangle 91"/>
          <p:cNvSpPr/>
          <p:nvPr/>
        </p:nvSpPr>
        <p:spPr>
          <a:xfrm>
            <a:off x="1739272" y="2107614"/>
            <a:ext cx="1280144" cy="2942543"/>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93" name="Rounded Rectangle 92"/>
          <p:cNvSpPr/>
          <p:nvPr/>
        </p:nvSpPr>
        <p:spPr>
          <a:xfrm>
            <a:off x="9336294" y="1446985"/>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94" name="Rounded Rectangle 93"/>
          <p:cNvSpPr/>
          <p:nvPr/>
        </p:nvSpPr>
        <p:spPr>
          <a:xfrm>
            <a:off x="9338296" y="227589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95" name="Rounded Rectangle 94"/>
          <p:cNvSpPr/>
          <p:nvPr/>
        </p:nvSpPr>
        <p:spPr>
          <a:xfrm>
            <a:off x="9338296" y="3103865"/>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96" name="Rounded Rectangle 95"/>
          <p:cNvSpPr/>
          <p:nvPr/>
        </p:nvSpPr>
        <p:spPr>
          <a:xfrm>
            <a:off x="9336294" y="3931837"/>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97" name="Rounded Rectangle 96"/>
          <p:cNvSpPr/>
          <p:nvPr/>
        </p:nvSpPr>
        <p:spPr>
          <a:xfrm>
            <a:off x="9322270" y="4789088"/>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99" name="Rounded Rectangle 98"/>
          <p:cNvSpPr/>
          <p:nvPr/>
        </p:nvSpPr>
        <p:spPr>
          <a:xfrm>
            <a:off x="9175921" y="1313599"/>
            <a:ext cx="1336915" cy="4392812"/>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3" name="Picture 2" descr="http://realtimesupport.net/wp-content/uploads/2014/05/1s0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576923" y="2367340"/>
            <a:ext cx="547443" cy="58725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2" descr="Document2 clipart fil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52491" y="3159465"/>
            <a:ext cx="639059" cy="63905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4" descr="Computer-smartphone-and-tablet clipart fil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232473" y="3706272"/>
            <a:ext cx="1192011" cy="1192011"/>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8" descr="Social-network-connections2 clipart fil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445941" y="4954491"/>
            <a:ext cx="781359" cy="431700"/>
          </a:xfrm>
          <a:prstGeom prst="rect">
            <a:avLst/>
          </a:prstGeom>
          <a:noFill/>
          <a:extLst>
            <a:ext uri="{909E8E84-426E-40DD-AFC4-6F175D3DCCD1}">
              <a14:hiddenFill xmlns:a14="http://schemas.microsoft.com/office/drawing/2010/main">
                <a:solidFill>
                  <a:srgbClr val="FFFFFF"/>
                </a:solidFill>
              </a14:hiddenFill>
            </a:ext>
          </a:extLst>
        </p:spPr>
      </p:pic>
      <p:sp>
        <p:nvSpPr>
          <p:cNvPr id="111" name="Rounded Rectangle 110"/>
          <p:cNvSpPr/>
          <p:nvPr/>
        </p:nvSpPr>
        <p:spPr>
          <a:xfrm>
            <a:off x="4041030" y="58602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112" name="Curved Connector 111"/>
          <p:cNvCxnSpPr>
            <a:stCxn id="111" idx="0"/>
            <a:endCxn id="31" idx="2"/>
          </p:cNvCxnSpPr>
          <p:nvPr/>
        </p:nvCxnSpPr>
        <p:spPr>
          <a:xfrm rot="5400000" flipH="1" flipV="1">
            <a:off x="5114120" y="4878354"/>
            <a:ext cx="423141" cy="1540620"/>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a:off x="5593955" y="586114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14" name="Rounded Rectangle 113"/>
          <p:cNvSpPr/>
          <p:nvPr/>
        </p:nvSpPr>
        <p:spPr>
          <a:xfrm>
            <a:off x="7146880" y="58602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115" name="Straight Arrow Connector 114"/>
          <p:cNvCxnSpPr>
            <a:stCxn id="113" idx="0"/>
            <a:endCxn id="31" idx="2"/>
          </p:cNvCxnSpPr>
          <p:nvPr/>
        </p:nvCxnSpPr>
        <p:spPr>
          <a:xfrm flipH="1" flipV="1">
            <a:off x="6096001" y="5437092"/>
            <a:ext cx="12305" cy="424051"/>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urved Connector 115"/>
          <p:cNvCxnSpPr>
            <a:stCxn id="114" idx="0"/>
            <a:endCxn id="31" idx="2"/>
          </p:cNvCxnSpPr>
          <p:nvPr/>
        </p:nvCxnSpPr>
        <p:spPr>
          <a:xfrm rot="16200000" flipV="1">
            <a:off x="6667047" y="4866049"/>
            <a:ext cx="423141" cy="1565231"/>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8" name="Picture 2" descr="https://www.jisc.ac.uk/sites/default/files/jusp.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95966" y="5896228"/>
            <a:ext cx="624679" cy="65160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https://pixabay.com/static/uploads/photo/2016/02/16/02/17/hands-1202488_960_720.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63776" y="5962143"/>
            <a:ext cx="723649" cy="559643"/>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Curved Connector 119"/>
          <p:cNvCxnSpPr>
            <a:endCxn id="121" idx="2"/>
          </p:cNvCxnSpPr>
          <p:nvPr/>
        </p:nvCxnSpPr>
        <p:spPr>
          <a:xfrm rot="16200000" flipV="1">
            <a:off x="4670394" y="168832"/>
            <a:ext cx="557607" cy="2293611"/>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3288040" y="306567"/>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22" name="Rounded Rectangle 121"/>
          <p:cNvSpPr/>
          <p:nvPr/>
        </p:nvSpPr>
        <p:spPr>
          <a:xfrm>
            <a:off x="4831092" y="305769"/>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23" name="Rounded Rectangle 122"/>
          <p:cNvSpPr/>
          <p:nvPr/>
        </p:nvSpPr>
        <p:spPr>
          <a:xfrm>
            <a:off x="6374146" y="30746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24" name="Rounded Rectangle 123"/>
          <p:cNvSpPr/>
          <p:nvPr/>
        </p:nvSpPr>
        <p:spPr>
          <a:xfrm>
            <a:off x="7917198" y="305769"/>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125" name="Curved Connector 124"/>
          <p:cNvCxnSpPr>
            <a:endCxn id="122" idx="2"/>
          </p:cNvCxnSpPr>
          <p:nvPr/>
        </p:nvCxnSpPr>
        <p:spPr>
          <a:xfrm rot="16200000" flipV="1">
            <a:off x="5441519" y="939960"/>
            <a:ext cx="558404" cy="750557"/>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a:endCxn id="123" idx="2"/>
          </p:cNvCxnSpPr>
          <p:nvPr/>
        </p:nvCxnSpPr>
        <p:spPr>
          <a:xfrm rot="5400000" flipH="1" flipV="1">
            <a:off x="6213892" y="919836"/>
            <a:ext cx="556712" cy="792496"/>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endCxn id="124" idx="2"/>
          </p:cNvCxnSpPr>
          <p:nvPr/>
        </p:nvCxnSpPr>
        <p:spPr>
          <a:xfrm rot="5400000" flipH="1" flipV="1">
            <a:off x="6984573" y="147464"/>
            <a:ext cx="558404" cy="2335549"/>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29" name="Picture 2" descr="Shopping Cart, Empty, Pictogram, Sign, Supermarket"/>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22461" y="431092"/>
            <a:ext cx="645964" cy="520821"/>
          </a:xfrm>
          <a:prstGeom prst="rect">
            <a:avLst/>
          </a:prstGeom>
          <a:noFill/>
          <a:extLst>
            <a:ext uri="{909E8E84-426E-40DD-AFC4-6F175D3DCCD1}">
              <a14:hiddenFill xmlns:a14="http://schemas.microsoft.com/office/drawing/2010/main">
                <a:solidFill>
                  <a:srgbClr val="FFFFFF"/>
                </a:solidFill>
              </a14:hiddenFill>
            </a:ext>
          </a:extLst>
        </p:spPr>
      </p:pic>
      <p:grpSp>
        <p:nvGrpSpPr>
          <p:cNvPr id="130" name="Group 50"/>
          <p:cNvGrpSpPr/>
          <p:nvPr/>
        </p:nvGrpSpPr>
        <p:grpSpPr>
          <a:xfrm>
            <a:off x="6610351" y="387998"/>
            <a:ext cx="563916" cy="563916"/>
            <a:chOff x="829235" y="3975833"/>
            <a:chExt cx="1600198" cy="1600198"/>
          </a:xfrm>
        </p:grpSpPr>
        <p:sp>
          <p:nvSpPr>
            <p:cNvPr id="131" name="Oval 130"/>
            <p:cNvSpPr/>
            <p:nvPr/>
          </p:nvSpPr>
          <p:spPr>
            <a:xfrm>
              <a:off x="829235" y="3975833"/>
              <a:ext cx="1600198" cy="160019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798">
                <a:defRPr/>
              </a:pPr>
              <a:endParaRPr lang="en-GB" sz="1351" kern="0">
                <a:solidFill>
                  <a:prstClr val="white"/>
                </a:solidFill>
                <a:latin typeface="Calibri"/>
              </a:endParaRPr>
            </a:p>
          </p:txBody>
        </p:sp>
        <p:sp>
          <p:nvSpPr>
            <p:cNvPr id="132" name="Freeform 131"/>
            <p:cNvSpPr/>
            <p:nvPr/>
          </p:nvSpPr>
          <p:spPr>
            <a:xfrm>
              <a:off x="1085850" y="4057651"/>
              <a:ext cx="1173041" cy="1454394"/>
            </a:xfrm>
            <a:custGeom>
              <a:avLst/>
              <a:gdLst>
                <a:gd name="connsiteX0" fmla="*/ 11605 w 1989874"/>
                <a:gd name="connsiteY0" fmla="*/ 265080 h 2524703"/>
                <a:gd name="connsiteX1" fmla="*/ 108320 w 1989874"/>
                <a:gd name="connsiteY1" fmla="*/ 194742 h 2524703"/>
                <a:gd name="connsiteX2" fmla="*/ 134697 w 1989874"/>
                <a:gd name="connsiteY2" fmla="*/ 177157 h 2524703"/>
                <a:gd name="connsiteX3" fmla="*/ 161074 w 1989874"/>
                <a:gd name="connsiteY3" fmla="*/ 168365 h 2524703"/>
                <a:gd name="connsiteX4" fmla="*/ 213828 w 1989874"/>
                <a:gd name="connsiteY4" fmla="*/ 194742 h 2524703"/>
                <a:gd name="connsiteX5" fmla="*/ 240205 w 1989874"/>
                <a:gd name="connsiteY5" fmla="*/ 291457 h 2524703"/>
                <a:gd name="connsiteX6" fmla="*/ 257790 w 1989874"/>
                <a:gd name="connsiteY6" fmla="*/ 326626 h 2524703"/>
                <a:gd name="connsiteX7" fmla="*/ 257790 w 1989874"/>
                <a:gd name="connsiteY7" fmla="*/ 467303 h 2524703"/>
                <a:gd name="connsiteX8" fmla="*/ 231413 w 1989874"/>
                <a:gd name="connsiteY8" fmla="*/ 476096 h 2524703"/>
                <a:gd name="connsiteX9" fmla="*/ 205036 w 1989874"/>
                <a:gd name="connsiteY9" fmla="*/ 502473 h 2524703"/>
                <a:gd name="connsiteX10" fmla="*/ 178659 w 1989874"/>
                <a:gd name="connsiteY10" fmla="*/ 520057 h 2524703"/>
                <a:gd name="connsiteX11" fmla="*/ 161074 w 1989874"/>
                <a:gd name="connsiteY11" fmla="*/ 546434 h 2524703"/>
                <a:gd name="connsiteX12" fmla="*/ 213828 w 1989874"/>
                <a:gd name="connsiteY12" fmla="*/ 607980 h 2524703"/>
                <a:gd name="connsiteX13" fmla="*/ 266582 w 1989874"/>
                <a:gd name="connsiteY13" fmla="*/ 660734 h 2524703"/>
                <a:gd name="connsiteX14" fmla="*/ 310543 w 1989874"/>
                <a:gd name="connsiteY14" fmla="*/ 739865 h 2524703"/>
                <a:gd name="connsiteX15" fmla="*/ 319336 w 1989874"/>
                <a:gd name="connsiteY15" fmla="*/ 775034 h 2524703"/>
                <a:gd name="connsiteX16" fmla="*/ 328128 w 1989874"/>
                <a:gd name="connsiteY16" fmla="*/ 827788 h 2524703"/>
                <a:gd name="connsiteX17" fmla="*/ 354505 w 1989874"/>
                <a:gd name="connsiteY17" fmla="*/ 862957 h 2524703"/>
                <a:gd name="connsiteX18" fmla="*/ 389674 w 1989874"/>
                <a:gd name="connsiteY18" fmla="*/ 906919 h 2524703"/>
                <a:gd name="connsiteX19" fmla="*/ 398466 w 1989874"/>
                <a:gd name="connsiteY19" fmla="*/ 933296 h 2524703"/>
                <a:gd name="connsiteX20" fmla="*/ 424843 w 1989874"/>
                <a:gd name="connsiteY20" fmla="*/ 950880 h 2524703"/>
                <a:gd name="connsiteX21" fmla="*/ 468805 w 1989874"/>
                <a:gd name="connsiteY21" fmla="*/ 942088 h 2524703"/>
                <a:gd name="connsiteX22" fmla="*/ 477597 w 1989874"/>
                <a:gd name="connsiteY22" fmla="*/ 880542 h 2524703"/>
                <a:gd name="connsiteX23" fmla="*/ 442428 w 1989874"/>
                <a:gd name="connsiteY23" fmla="*/ 854165 h 2524703"/>
                <a:gd name="connsiteX24" fmla="*/ 389674 w 1989874"/>
                <a:gd name="connsiteY24" fmla="*/ 818996 h 2524703"/>
                <a:gd name="connsiteX25" fmla="*/ 345713 w 1989874"/>
                <a:gd name="connsiteY25" fmla="*/ 775034 h 2524703"/>
                <a:gd name="connsiteX26" fmla="*/ 328128 w 1989874"/>
                <a:gd name="connsiteY26" fmla="*/ 748657 h 2524703"/>
                <a:gd name="connsiteX27" fmla="*/ 354505 w 1989874"/>
                <a:gd name="connsiteY27" fmla="*/ 757449 h 2524703"/>
                <a:gd name="connsiteX28" fmla="*/ 433636 w 1989874"/>
                <a:gd name="connsiteY28" fmla="*/ 775034 h 2524703"/>
                <a:gd name="connsiteX29" fmla="*/ 477597 w 1989874"/>
                <a:gd name="connsiteY29" fmla="*/ 827788 h 2524703"/>
                <a:gd name="connsiteX30" fmla="*/ 512766 w 1989874"/>
                <a:gd name="connsiteY30" fmla="*/ 880542 h 2524703"/>
                <a:gd name="connsiteX31" fmla="*/ 547936 w 1989874"/>
                <a:gd name="connsiteY31" fmla="*/ 942088 h 2524703"/>
                <a:gd name="connsiteX32" fmla="*/ 556728 w 1989874"/>
                <a:gd name="connsiteY32" fmla="*/ 968465 h 2524703"/>
                <a:gd name="connsiteX33" fmla="*/ 583105 w 1989874"/>
                <a:gd name="connsiteY33" fmla="*/ 986049 h 2524703"/>
                <a:gd name="connsiteX34" fmla="*/ 618274 w 1989874"/>
                <a:gd name="connsiteY34" fmla="*/ 1012426 h 2524703"/>
                <a:gd name="connsiteX35" fmla="*/ 609482 w 1989874"/>
                <a:gd name="connsiteY35" fmla="*/ 1038803 h 2524703"/>
                <a:gd name="connsiteX36" fmla="*/ 583105 w 1989874"/>
                <a:gd name="connsiteY36" fmla="*/ 1065180 h 2524703"/>
                <a:gd name="connsiteX37" fmla="*/ 609482 w 1989874"/>
                <a:gd name="connsiteY37" fmla="*/ 1082765 h 2524703"/>
                <a:gd name="connsiteX38" fmla="*/ 714990 w 1989874"/>
                <a:gd name="connsiteY38" fmla="*/ 1091557 h 2524703"/>
                <a:gd name="connsiteX39" fmla="*/ 758951 w 1989874"/>
                <a:gd name="connsiteY39" fmla="*/ 1100349 h 2524703"/>
                <a:gd name="connsiteX40" fmla="*/ 829290 w 1989874"/>
                <a:gd name="connsiteY40" fmla="*/ 1109142 h 2524703"/>
                <a:gd name="connsiteX41" fmla="*/ 846874 w 1989874"/>
                <a:gd name="connsiteY41" fmla="*/ 1135519 h 2524703"/>
                <a:gd name="connsiteX42" fmla="*/ 934797 w 1989874"/>
                <a:gd name="connsiteY42" fmla="*/ 1153103 h 2524703"/>
                <a:gd name="connsiteX43" fmla="*/ 961174 w 1989874"/>
                <a:gd name="connsiteY43" fmla="*/ 1170688 h 2524703"/>
                <a:gd name="connsiteX44" fmla="*/ 978759 w 1989874"/>
                <a:gd name="connsiteY44" fmla="*/ 1179480 h 2524703"/>
                <a:gd name="connsiteX45" fmla="*/ 1040305 w 1989874"/>
                <a:gd name="connsiteY45" fmla="*/ 1205857 h 2524703"/>
                <a:gd name="connsiteX46" fmla="*/ 1066682 w 1989874"/>
                <a:gd name="connsiteY46" fmla="*/ 1223442 h 2524703"/>
                <a:gd name="connsiteX47" fmla="*/ 1145813 w 1989874"/>
                <a:gd name="connsiteY47" fmla="*/ 1241026 h 2524703"/>
                <a:gd name="connsiteX48" fmla="*/ 1154605 w 1989874"/>
                <a:gd name="connsiteY48" fmla="*/ 1267403 h 2524703"/>
                <a:gd name="connsiteX49" fmla="*/ 1189774 w 1989874"/>
                <a:gd name="connsiteY49" fmla="*/ 1328949 h 2524703"/>
                <a:gd name="connsiteX50" fmla="*/ 1251320 w 1989874"/>
                <a:gd name="connsiteY50" fmla="*/ 1337742 h 2524703"/>
                <a:gd name="connsiteX51" fmla="*/ 1286490 w 1989874"/>
                <a:gd name="connsiteY51" fmla="*/ 1346534 h 2524703"/>
                <a:gd name="connsiteX52" fmla="*/ 1260113 w 1989874"/>
                <a:gd name="connsiteY52" fmla="*/ 1337742 h 2524703"/>
                <a:gd name="connsiteX53" fmla="*/ 1224943 w 1989874"/>
                <a:gd name="connsiteY53" fmla="*/ 1293780 h 2524703"/>
                <a:gd name="connsiteX54" fmla="*/ 1207359 w 1989874"/>
                <a:gd name="connsiteY54" fmla="*/ 1328949 h 2524703"/>
                <a:gd name="connsiteX55" fmla="*/ 1224943 w 1989874"/>
                <a:gd name="connsiteY55" fmla="*/ 1355326 h 2524703"/>
                <a:gd name="connsiteX56" fmla="*/ 1251320 w 1989874"/>
                <a:gd name="connsiteY56" fmla="*/ 1364119 h 2524703"/>
                <a:gd name="connsiteX57" fmla="*/ 1304074 w 1989874"/>
                <a:gd name="connsiteY57" fmla="*/ 1390496 h 2524703"/>
                <a:gd name="connsiteX58" fmla="*/ 1295282 w 1989874"/>
                <a:gd name="connsiteY58" fmla="*/ 1487211 h 2524703"/>
                <a:gd name="connsiteX59" fmla="*/ 1268905 w 1989874"/>
                <a:gd name="connsiteY59" fmla="*/ 1504796 h 2524703"/>
                <a:gd name="connsiteX60" fmla="*/ 1207359 w 1989874"/>
                <a:gd name="connsiteY60" fmla="*/ 1548757 h 2524703"/>
                <a:gd name="connsiteX61" fmla="*/ 1198566 w 1989874"/>
                <a:gd name="connsiteY61" fmla="*/ 1575134 h 2524703"/>
                <a:gd name="connsiteX62" fmla="*/ 1198566 w 1989874"/>
                <a:gd name="connsiteY62" fmla="*/ 1601511 h 2524703"/>
                <a:gd name="connsiteX63" fmla="*/ 1189774 w 1989874"/>
                <a:gd name="connsiteY63" fmla="*/ 1627888 h 2524703"/>
                <a:gd name="connsiteX64" fmla="*/ 1207359 w 1989874"/>
                <a:gd name="connsiteY64" fmla="*/ 1715811 h 2524703"/>
                <a:gd name="connsiteX65" fmla="*/ 1216151 w 1989874"/>
                <a:gd name="connsiteY65" fmla="*/ 1821319 h 2524703"/>
                <a:gd name="connsiteX66" fmla="*/ 1242528 w 1989874"/>
                <a:gd name="connsiteY66" fmla="*/ 1830111 h 2524703"/>
                <a:gd name="connsiteX67" fmla="*/ 1286490 w 1989874"/>
                <a:gd name="connsiteY67" fmla="*/ 1909242 h 2524703"/>
                <a:gd name="connsiteX68" fmla="*/ 1330451 w 1989874"/>
                <a:gd name="connsiteY68" fmla="*/ 1918034 h 2524703"/>
                <a:gd name="connsiteX69" fmla="*/ 1321659 w 1989874"/>
                <a:gd name="connsiteY69" fmla="*/ 1997165 h 2524703"/>
                <a:gd name="connsiteX70" fmla="*/ 1304074 w 1989874"/>
                <a:gd name="connsiteY70" fmla="*/ 1970788 h 2524703"/>
                <a:gd name="connsiteX71" fmla="*/ 1286490 w 1989874"/>
                <a:gd name="connsiteY71" fmla="*/ 2005957 h 2524703"/>
                <a:gd name="connsiteX72" fmla="*/ 1295282 w 1989874"/>
                <a:gd name="connsiteY72" fmla="*/ 2041126 h 2524703"/>
                <a:gd name="connsiteX73" fmla="*/ 1286490 w 1989874"/>
                <a:gd name="connsiteY73" fmla="*/ 2093880 h 2524703"/>
                <a:gd name="connsiteX74" fmla="*/ 1207359 w 1989874"/>
                <a:gd name="connsiteY74" fmla="*/ 2111465 h 2524703"/>
                <a:gd name="connsiteX75" fmla="*/ 1180982 w 1989874"/>
                <a:gd name="connsiteY75" fmla="*/ 2137842 h 2524703"/>
                <a:gd name="connsiteX76" fmla="*/ 1216151 w 1989874"/>
                <a:gd name="connsiteY76" fmla="*/ 2208180 h 2524703"/>
                <a:gd name="connsiteX77" fmla="*/ 1207359 w 1989874"/>
                <a:gd name="connsiteY77" fmla="*/ 2234557 h 2524703"/>
                <a:gd name="connsiteX78" fmla="*/ 1233736 w 1989874"/>
                <a:gd name="connsiteY78" fmla="*/ 2269726 h 2524703"/>
                <a:gd name="connsiteX79" fmla="*/ 1242528 w 1989874"/>
                <a:gd name="connsiteY79" fmla="*/ 2296103 h 2524703"/>
                <a:gd name="connsiteX80" fmla="*/ 1198566 w 1989874"/>
                <a:gd name="connsiteY80" fmla="*/ 2375234 h 2524703"/>
                <a:gd name="connsiteX81" fmla="*/ 1172190 w 1989874"/>
                <a:gd name="connsiteY81" fmla="*/ 2384026 h 2524703"/>
                <a:gd name="connsiteX82" fmla="*/ 1119436 w 1989874"/>
                <a:gd name="connsiteY82" fmla="*/ 2427988 h 2524703"/>
                <a:gd name="connsiteX83" fmla="*/ 1057890 w 1989874"/>
                <a:gd name="connsiteY83" fmla="*/ 2471949 h 2524703"/>
                <a:gd name="connsiteX84" fmla="*/ 1040305 w 1989874"/>
                <a:gd name="connsiteY84" fmla="*/ 2498326 h 2524703"/>
                <a:gd name="connsiteX85" fmla="*/ 1049097 w 1989874"/>
                <a:gd name="connsiteY85" fmla="*/ 2524703 h 2524703"/>
                <a:gd name="connsiteX86" fmla="*/ 1224943 w 1989874"/>
                <a:gd name="connsiteY86" fmla="*/ 2498326 h 2524703"/>
                <a:gd name="connsiteX87" fmla="*/ 1286490 w 1989874"/>
                <a:gd name="connsiteY87" fmla="*/ 2463157 h 2524703"/>
                <a:gd name="connsiteX88" fmla="*/ 1321659 w 1989874"/>
                <a:gd name="connsiteY88" fmla="*/ 2445573 h 2524703"/>
                <a:gd name="connsiteX89" fmla="*/ 1348036 w 1989874"/>
                <a:gd name="connsiteY89" fmla="*/ 2427988 h 2524703"/>
                <a:gd name="connsiteX90" fmla="*/ 1391997 w 1989874"/>
                <a:gd name="connsiteY90" fmla="*/ 2401611 h 2524703"/>
                <a:gd name="connsiteX91" fmla="*/ 1427166 w 1989874"/>
                <a:gd name="connsiteY91" fmla="*/ 2348857 h 2524703"/>
                <a:gd name="connsiteX92" fmla="*/ 1444751 w 1989874"/>
                <a:gd name="connsiteY92" fmla="*/ 2322480 h 2524703"/>
                <a:gd name="connsiteX93" fmla="*/ 1523882 w 1989874"/>
                <a:gd name="connsiteY93" fmla="*/ 2260934 h 2524703"/>
                <a:gd name="connsiteX94" fmla="*/ 1585428 w 1989874"/>
                <a:gd name="connsiteY94" fmla="*/ 2199388 h 2524703"/>
                <a:gd name="connsiteX95" fmla="*/ 1611805 w 1989874"/>
                <a:gd name="connsiteY95" fmla="*/ 2164219 h 2524703"/>
                <a:gd name="connsiteX96" fmla="*/ 1638182 w 1989874"/>
                <a:gd name="connsiteY96" fmla="*/ 2146634 h 2524703"/>
                <a:gd name="connsiteX97" fmla="*/ 1673351 w 1989874"/>
                <a:gd name="connsiteY97" fmla="*/ 2111465 h 2524703"/>
                <a:gd name="connsiteX98" fmla="*/ 1752482 w 1989874"/>
                <a:gd name="connsiteY98" fmla="*/ 2041126 h 2524703"/>
                <a:gd name="connsiteX99" fmla="*/ 1849197 w 1989874"/>
                <a:gd name="connsiteY99" fmla="*/ 1926826 h 2524703"/>
                <a:gd name="connsiteX100" fmla="*/ 1884366 w 1989874"/>
                <a:gd name="connsiteY100" fmla="*/ 1900449 h 2524703"/>
                <a:gd name="connsiteX101" fmla="*/ 1910743 w 1989874"/>
                <a:gd name="connsiteY101" fmla="*/ 1891657 h 2524703"/>
                <a:gd name="connsiteX102" fmla="*/ 1928328 w 1989874"/>
                <a:gd name="connsiteY102" fmla="*/ 1865280 h 2524703"/>
                <a:gd name="connsiteX103" fmla="*/ 1954705 w 1989874"/>
                <a:gd name="connsiteY103" fmla="*/ 1847696 h 2524703"/>
                <a:gd name="connsiteX104" fmla="*/ 1989874 w 1989874"/>
                <a:gd name="connsiteY104" fmla="*/ 1821319 h 2524703"/>
                <a:gd name="connsiteX105" fmla="*/ 1981082 w 1989874"/>
                <a:gd name="connsiteY105" fmla="*/ 1742188 h 2524703"/>
                <a:gd name="connsiteX106" fmla="*/ 1963497 w 1989874"/>
                <a:gd name="connsiteY106" fmla="*/ 1715811 h 2524703"/>
                <a:gd name="connsiteX107" fmla="*/ 1954705 w 1989874"/>
                <a:gd name="connsiteY107" fmla="*/ 1689434 h 2524703"/>
                <a:gd name="connsiteX108" fmla="*/ 1945913 w 1989874"/>
                <a:gd name="connsiteY108" fmla="*/ 1645473 h 2524703"/>
                <a:gd name="connsiteX109" fmla="*/ 1893159 w 1989874"/>
                <a:gd name="connsiteY109" fmla="*/ 1592719 h 2524703"/>
                <a:gd name="connsiteX110" fmla="*/ 1866782 w 1989874"/>
                <a:gd name="connsiteY110" fmla="*/ 1566342 h 2524703"/>
                <a:gd name="connsiteX111" fmla="*/ 1814028 w 1989874"/>
                <a:gd name="connsiteY111" fmla="*/ 1539965 h 2524703"/>
                <a:gd name="connsiteX112" fmla="*/ 1796443 w 1989874"/>
                <a:gd name="connsiteY112" fmla="*/ 1478419 h 2524703"/>
                <a:gd name="connsiteX113" fmla="*/ 1787651 w 1989874"/>
                <a:gd name="connsiteY113" fmla="*/ 1443249 h 2524703"/>
                <a:gd name="connsiteX114" fmla="*/ 1770066 w 1989874"/>
                <a:gd name="connsiteY114" fmla="*/ 1416873 h 2524703"/>
                <a:gd name="connsiteX115" fmla="*/ 1726105 w 1989874"/>
                <a:gd name="connsiteY115" fmla="*/ 1337742 h 2524703"/>
                <a:gd name="connsiteX116" fmla="*/ 1699728 w 1989874"/>
                <a:gd name="connsiteY116" fmla="*/ 1328949 h 2524703"/>
                <a:gd name="connsiteX117" fmla="*/ 1620597 w 1989874"/>
                <a:gd name="connsiteY117" fmla="*/ 1241026 h 2524703"/>
                <a:gd name="connsiteX118" fmla="*/ 1585428 w 1989874"/>
                <a:gd name="connsiteY118" fmla="*/ 1249819 h 2524703"/>
                <a:gd name="connsiteX119" fmla="*/ 1559051 w 1989874"/>
                <a:gd name="connsiteY119" fmla="*/ 1258611 h 2524703"/>
                <a:gd name="connsiteX120" fmla="*/ 1488713 w 1989874"/>
                <a:gd name="connsiteY120" fmla="*/ 1249819 h 2524703"/>
                <a:gd name="connsiteX121" fmla="*/ 1453543 w 1989874"/>
                <a:gd name="connsiteY121" fmla="*/ 1223442 h 2524703"/>
                <a:gd name="connsiteX122" fmla="*/ 1427166 w 1989874"/>
                <a:gd name="connsiteY122" fmla="*/ 1197065 h 2524703"/>
                <a:gd name="connsiteX123" fmla="*/ 1418374 w 1989874"/>
                <a:gd name="connsiteY123" fmla="*/ 1241026 h 2524703"/>
                <a:gd name="connsiteX124" fmla="*/ 1374413 w 1989874"/>
                <a:gd name="connsiteY124" fmla="*/ 1249819 h 2524703"/>
                <a:gd name="connsiteX125" fmla="*/ 1348036 w 1989874"/>
                <a:gd name="connsiteY125" fmla="*/ 1258611 h 2524703"/>
                <a:gd name="connsiteX126" fmla="*/ 1330451 w 1989874"/>
                <a:gd name="connsiteY126" fmla="*/ 1284988 h 2524703"/>
                <a:gd name="connsiteX127" fmla="*/ 1286490 w 1989874"/>
                <a:gd name="connsiteY127" fmla="*/ 1276196 h 2524703"/>
                <a:gd name="connsiteX128" fmla="*/ 1260113 w 1989874"/>
                <a:gd name="connsiteY128" fmla="*/ 1267403 h 2524703"/>
                <a:gd name="connsiteX129" fmla="*/ 1224943 w 1989874"/>
                <a:gd name="connsiteY129" fmla="*/ 1258611 h 2524703"/>
                <a:gd name="connsiteX130" fmla="*/ 1172190 w 1989874"/>
                <a:gd name="connsiteY130" fmla="*/ 1214649 h 2524703"/>
                <a:gd name="connsiteX131" fmla="*/ 1128228 w 1989874"/>
                <a:gd name="connsiteY131" fmla="*/ 1161896 h 2524703"/>
                <a:gd name="connsiteX132" fmla="*/ 1119436 w 1989874"/>
                <a:gd name="connsiteY132" fmla="*/ 1126726 h 2524703"/>
                <a:gd name="connsiteX133" fmla="*/ 1049097 w 1989874"/>
                <a:gd name="connsiteY133" fmla="*/ 1117934 h 2524703"/>
                <a:gd name="connsiteX134" fmla="*/ 1040305 w 1989874"/>
                <a:gd name="connsiteY134" fmla="*/ 986049 h 2524703"/>
                <a:gd name="connsiteX135" fmla="*/ 961174 w 1989874"/>
                <a:gd name="connsiteY135" fmla="*/ 1003634 h 2524703"/>
                <a:gd name="connsiteX136" fmla="*/ 890836 w 1989874"/>
                <a:gd name="connsiteY136" fmla="*/ 1030011 h 2524703"/>
                <a:gd name="connsiteX137" fmla="*/ 838082 w 1989874"/>
                <a:gd name="connsiteY137" fmla="*/ 986049 h 2524703"/>
                <a:gd name="connsiteX138" fmla="*/ 811705 w 1989874"/>
                <a:gd name="connsiteY138" fmla="*/ 968465 h 2524703"/>
                <a:gd name="connsiteX139" fmla="*/ 794120 w 1989874"/>
                <a:gd name="connsiteY139" fmla="*/ 942088 h 2524703"/>
                <a:gd name="connsiteX140" fmla="*/ 776536 w 1989874"/>
                <a:gd name="connsiteY140" fmla="*/ 889334 h 2524703"/>
                <a:gd name="connsiteX141" fmla="*/ 811705 w 1989874"/>
                <a:gd name="connsiteY141" fmla="*/ 810203 h 2524703"/>
                <a:gd name="connsiteX142" fmla="*/ 855666 w 1989874"/>
                <a:gd name="connsiteY142" fmla="*/ 792619 h 2524703"/>
                <a:gd name="connsiteX143" fmla="*/ 1040305 w 1989874"/>
                <a:gd name="connsiteY143" fmla="*/ 801411 h 2524703"/>
                <a:gd name="connsiteX144" fmla="*/ 1093059 w 1989874"/>
                <a:gd name="connsiteY144" fmla="*/ 818996 h 2524703"/>
                <a:gd name="connsiteX145" fmla="*/ 1101851 w 1989874"/>
                <a:gd name="connsiteY145" fmla="*/ 845373 h 2524703"/>
                <a:gd name="connsiteX146" fmla="*/ 1154605 w 1989874"/>
                <a:gd name="connsiteY146" fmla="*/ 862957 h 2524703"/>
                <a:gd name="connsiteX147" fmla="*/ 1216151 w 1989874"/>
                <a:gd name="connsiteY147" fmla="*/ 889334 h 2524703"/>
                <a:gd name="connsiteX148" fmla="*/ 1242528 w 1989874"/>
                <a:gd name="connsiteY148" fmla="*/ 898126 h 2524703"/>
                <a:gd name="connsiteX149" fmla="*/ 1216151 w 1989874"/>
                <a:gd name="connsiteY149" fmla="*/ 810203 h 2524703"/>
                <a:gd name="connsiteX150" fmla="*/ 1189774 w 1989874"/>
                <a:gd name="connsiteY150" fmla="*/ 792619 h 2524703"/>
                <a:gd name="connsiteX151" fmla="*/ 1172190 w 1989874"/>
                <a:gd name="connsiteY151" fmla="*/ 766242 h 2524703"/>
                <a:gd name="connsiteX152" fmla="*/ 1172190 w 1989874"/>
                <a:gd name="connsiteY152" fmla="*/ 687111 h 2524703"/>
                <a:gd name="connsiteX153" fmla="*/ 1189774 w 1989874"/>
                <a:gd name="connsiteY153" fmla="*/ 651942 h 2524703"/>
                <a:gd name="connsiteX154" fmla="*/ 1216151 w 1989874"/>
                <a:gd name="connsiteY154" fmla="*/ 599188 h 2524703"/>
                <a:gd name="connsiteX155" fmla="*/ 1242528 w 1989874"/>
                <a:gd name="connsiteY155" fmla="*/ 590396 h 2524703"/>
                <a:gd name="connsiteX156" fmla="*/ 1321659 w 1989874"/>
                <a:gd name="connsiteY156" fmla="*/ 572811 h 2524703"/>
                <a:gd name="connsiteX157" fmla="*/ 1330451 w 1989874"/>
                <a:gd name="connsiteY157" fmla="*/ 476096 h 2524703"/>
                <a:gd name="connsiteX158" fmla="*/ 1356828 w 1989874"/>
                <a:gd name="connsiteY158" fmla="*/ 458511 h 2524703"/>
                <a:gd name="connsiteX159" fmla="*/ 1444751 w 1989874"/>
                <a:gd name="connsiteY159" fmla="*/ 467303 h 2524703"/>
                <a:gd name="connsiteX160" fmla="*/ 1479920 w 1989874"/>
                <a:gd name="connsiteY160" fmla="*/ 458511 h 2524703"/>
                <a:gd name="connsiteX161" fmla="*/ 1471128 w 1989874"/>
                <a:gd name="connsiteY161" fmla="*/ 423342 h 2524703"/>
                <a:gd name="connsiteX162" fmla="*/ 1383205 w 1989874"/>
                <a:gd name="connsiteY162" fmla="*/ 344211 h 2524703"/>
                <a:gd name="connsiteX163" fmla="*/ 1365620 w 1989874"/>
                <a:gd name="connsiteY163" fmla="*/ 317834 h 2524703"/>
                <a:gd name="connsiteX164" fmla="*/ 1453543 w 1989874"/>
                <a:gd name="connsiteY164" fmla="*/ 309042 h 2524703"/>
                <a:gd name="connsiteX165" fmla="*/ 1471128 w 1989874"/>
                <a:gd name="connsiteY165" fmla="*/ 335419 h 2524703"/>
                <a:gd name="connsiteX166" fmla="*/ 1506297 w 1989874"/>
                <a:gd name="connsiteY166" fmla="*/ 344211 h 2524703"/>
                <a:gd name="connsiteX167" fmla="*/ 1550259 w 1989874"/>
                <a:gd name="connsiteY167" fmla="*/ 335419 h 2524703"/>
                <a:gd name="connsiteX168" fmla="*/ 1541466 w 1989874"/>
                <a:gd name="connsiteY168" fmla="*/ 291457 h 2524703"/>
                <a:gd name="connsiteX169" fmla="*/ 1462336 w 1989874"/>
                <a:gd name="connsiteY169" fmla="*/ 238703 h 2524703"/>
                <a:gd name="connsiteX170" fmla="*/ 1435959 w 1989874"/>
                <a:gd name="connsiteY170" fmla="*/ 221119 h 2524703"/>
                <a:gd name="connsiteX171" fmla="*/ 1365620 w 1989874"/>
                <a:gd name="connsiteY171" fmla="*/ 203534 h 2524703"/>
                <a:gd name="connsiteX172" fmla="*/ 1348036 w 1989874"/>
                <a:gd name="connsiteY172" fmla="*/ 177157 h 2524703"/>
                <a:gd name="connsiteX173" fmla="*/ 1295282 w 1989874"/>
                <a:gd name="connsiteY173" fmla="*/ 141988 h 2524703"/>
                <a:gd name="connsiteX174" fmla="*/ 1251320 w 1989874"/>
                <a:gd name="connsiteY174" fmla="*/ 177157 h 2524703"/>
                <a:gd name="connsiteX175" fmla="*/ 1216151 w 1989874"/>
                <a:gd name="connsiteY175" fmla="*/ 159573 h 2524703"/>
                <a:gd name="connsiteX176" fmla="*/ 1189774 w 1989874"/>
                <a:gd name="connsiteY176" fmla="*/ 133196 h 2524703"/>
                <a:gd name="connsiteX177" fmla="*/ 1031513 w 1989874"/>
                <a:gd name="connsiteY177" fmla="*/ 124403 h 2524703"/>
                <a:gd name="connsiteX178" fmla="*/ 1057890 w 1989874"/>
                <a:gd name="connsiteY178" fmla="*/ 133196 h 2524703"/>
                <a:gd name="connsiteX179" fmla="*/ 1093059 w 1989874"/>
                <a:gd name="connsiteY179" fmla="*/ 185949 h 2524703"/>
                <a:gd name="connsiteX180" fmla="*/ 1101851 w 1989874"/>
                <a:gd name="connsiteY180" fmla="*/ 238703 h 2524703"/>
                <a:gd name="connsiteX181" fmla="*/ 1093059 w 1989874"/>
                <a:gd name="connsiteY181" fmla="*/ 273873 h 2524703"/>
                <a:gd name="connsiteX182" fmla="*/ 1040305 w 1989874"/>
                <a:gd name="connsiteY182" fmla="*/ 238703 h 2524703"/>
                <a:gd name="connsiteX183" fmla="*/ 987551 w 1989874"/>
                <a:gd name="connsiteY183" fmla="*/ 212326 h 2524703"/>
                <a:gd name="connsiteX184" fmla="*/ 934797 w 1989874"/>
                <a:gd name="connsiteY184" fmla="*/ 185949 h 2524703"/>
                <a:gd name="connsiteX185" fmla="*/ 873251 w 1989874"/>
                <a:gd name="connsiteY185" fmla="*/ 185949 h 2524703"/>
                <a:gd name="connsiteX186" fmla="*/ 855666 w 1989874"/>
                <a:gd name="connsiteY186" fmla="*/ 159573 h 2524703"/>
                <a:gd name="connsiteX187" fmla="*/ 864459 w 1989874"/>
                <a:gd name="connsiteY187" fmla="*/ 124403 h 2524703"/>
                <a:gd name="connsiteX188" fmla="*/ 882043 w 1989874"/>
                <a:gd name="connsiteY188" fmla="*/ 45273 h 2524703"/>
                <a:gd name="connsiteX189" fmla="*/ 899628 w 1989874"/>
                <a:gd name="connsiteY189" fmla="*/ 18896 h 2524703"/>
                <a:gd name="connsiteX190" fmla="*/ 864459 w 1989874"/>
                <a:gd name="connsiteY190" fmla="*/ 1311 h 2524703"/>
                <a:gd name="connsiteX191" fmla="*/ 838082 w 1989874"/>
                <a:gd name="connsiteY191" fmla="*/ 10103 h 2524703"/>
                <a:gd name="connsiteX192" fmla="*/ 697405 w 1989874"/>
                <a:gd name="connsiteY192" fmla="*/ 27688 h 2524703"/>
                <a:gd name="connsiteX193" fmla="*/ 565520 w 1989874"/>
                <a:gd name="connsiteY193" fmla="*/ 45273 h 2524703"/>
                <a:gd name="connsiteX194" fmla="*/ 521559 w 1989874"/>
                <a:gd name="connsiteY194" fmla="*/ 54065 h 2524703"/>
                <a:gd name="connsiteX195" fmla="*/ 460013 w 1989874"/>
                <a:gd name="connsiteY195" fmla="*/ 45273 h 2524703"/>
                <a:gd name="connsiteX196" fmla="*/ 407259 w 1989874"/>
                <a:gd name="connsiteY196" fmla="*/ 27688 h 2524703"/>
                <a:gd name="connsiteX197" fmla="*/ 328128 w 1989874"/>
                <a:gd name="connsiteY197" fmla="*/ 36480 h 2524703"/>
                <a:gd name="connsiteX198" fmla="*/ 301751 w 1989874"/>
                <a:gd name="connsiteY198" fmla="*/ 62857 h 2524703"/>
                <a:gd name="connsiteX199" fmla="*/ 275374 w 1989874"/>
                <a:gd name="connsiteY199" fmla="*/ 80442 h 2524703"/>
                <a:gd name="connsiteX200" fmla="*/ 231413 w 1989874"/>
                <a:gd name="connsiteY200" fmla="*/ 89234 h 2524703"/>
                <a:gd name="connsiteX201" fmla="*/ 196243 w 1989874"/>
                <a:gd name="connsiteY201" fmla="*/ 98026 h 2524703"/>
                <a:gd name="connsiteX202" fmla="*/ 169866 w 1989874"/>
                <a:gd name="connsiteY202" fmla="*/ 115611 h 2524703"/>
                <a:gd name="connsiteX203" fmla="*/ 99528 w 1989874"/>
                <a:gd name="connsiteY203" fmla="*/ 150780 h 2524703"/>
                <a:gd name="connsiteX204" fmla="*/ 81943 w 1989874"/>
                <a:gd name="connsiteY204" fmla="*/ 177157 h 2524703"/>
                <a:gd name="connsiteX205" fmla="*/ 64359 w 1989874"/>
                <a:gd name="connsiteY205" fmla="*/ 229911 h 2524703"/>
                <a:gd name="connsiteX206" fmla="*/ 108320 w 1989874"/>
                <a:gd name="connsiteY206" fmla="*/ 185949 h 25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89874" h="2524703">
                  <a:moveTo>
                    <a:pt x="11605" y="265080"/>
                  </a:moveTo>
                  <a:cubicBezTo>
                    <a:pt x="73014" y="224142"/>
                    <a:pt x="0" y="273521"/>
                    <a:pt x="108320" y="194742"/>
                  </a:cubicBezTo>
                  <a:cubicBezTo>
                    <a:pt x="116866" y="188527"/>
                    <a:pt x="125245" y="181883"/>
                    <a:pt x="134697" y="177157"/>
                  </a:cubicBezTo>
                  <a:cubicBezTo>
                    <a:pt x="142986" y="173012"/>
                    <a:pt x="152282" y="171296"/>
                    <a:pt x="161074" y="168365"/>
                  </a:cubicBezTo>
                  <a:cubicBezTo>
                    <a:pt x="175447" y="173156"/>
                    <a:pt x="204857" y="180388"/>
                    <a:pt x="213828" y="194742"/>
                  </a:cubicBezTo>
                  <a:cubicBezTo>
                    <a:pt x="235851" y="229978"/>
                    <a:pt x="228010" y="254873"/>
                    <a:pt x="240205" y="291457"/>
                  </a:cubicBezTo>
                  <a:cubicBezTo>
                    <a:pt x="244350" y="303891"/>
                    <a:pt x="251928" y="314903"/>
                    <a:pt x="257790" y="326626"/>
                  </a:cubicBezTo>
                  <a:cubicBezTo>
                    <a:pt x="260208" y="350807"/>
                    <a:pt x="276356" y="434813"/>
                    <a:pt x="257790" y="467303"/>
                  </a:cubicBezTo>
                  <a:cubicBezTo>
                    <a:pt x="253192" y="475350"/>
                    <a:pt x="240205" y="473165"/>
                    <a:pt x="231413" y="476096"/>
                  </a:cubicBezTo>
                  <a:cubicBezTo>
                    <a:pt x="222621" y="484888"/>
                    <a:pt x="214588" y="494513"/>
                    <a:pt x="205036" y="502473"/>
                  </a:cubicBezTo>
                  <a:cubicBezTo>
                    <a:pt x="196918" y="509238"/>
                    <a:pt x="186131" y="512585"/>
                    <a:pt x="178659" y="520057"/>
                  </a:cubicBezTo>
                  <a:cubicBezTo>
                    <a:pt x="171187" y="527529"/>
                    <a:pt x="166936" y="537642"/>
                    <a:pt x="161074" y="546434"/>
                  </a:cubicBezTo>
                  <a:cubicBezTo>
                    <a:pt x="182480" y="610652"/>
                    <a:pt x="160677" y="594693"/>
                    <a:pt x="213828" y="607980"/>
                  </a:cubicBezTo>
                  <a:cubicBezTo>
                    <a:pt x="231413" y="625565"/>
                    <a:pt x="253787" y="639409"/>
                    <a:pt x="266582" y="660734"/>
                  </a:cubicBezTo>
                  <a:cubicBezTo>
                    <a:pt x="277776" y="679391"/>
                    <a:pt x="302133" y="717438"/>
                    <a:pt x="310543" y="739865"/>
                  </a:cubicBezTo>
                  <a:cubicBezTo>
                    <a:pt x="314786" y="751179"/>
                    <a:pt x="316966" y="763185"/>
                    <a:pt x="319336" y="775034"/>
                  </a:cubicBezTo>
                  <a:cubicBezTo>
                    <a:pt x="322832" y="792515"/>
                    <a:pt x="321507" y="811236"/>
                    <a:pt x="328128" y="827788"/>
                  </a:cubicBezTo>
                  <a:cubicBezTo>
                    <a:pt x="333570" y="841394"/>
                    <a:pt x="345713" y="851234"/>
                    <a:pt x="354505" y="862957"/>
                  </a:cubicBezTo>
                  <a:cubicBezTo>
                    <a:pt x="376508" y="950973"/>
                    <a:pt x="343425" y="860668"/>
                    <a:pt x="389674" y="906919"/>
                  </a:cubicBezTo>
                  <a:cubicBezTo>
                    <a:pt x="396227" y="913472"/>
                    <a:pt x="392676" y="926059"/>
                    <a:pt x="398466" y="933296"/>
                  </a:cubicBezTo>
                  <a:cubicBezTo>
                    <a:pt x="405067" y="941547"/>
                    <a:pt x="416051" y="945019"/>
                    <a:pt x="424843" y="950880"/>
                  </a:cubicBezTo>
                  <a:cubicBezTo>
                    <a:pt x="439497" y="947949"/>
                    <a:pt x="455830" y="949502"/>
                    <a:pt x="468805" y="942088"/>
                  </a:cubicBezTo>
                  <a:cubicBezTo>
                    <a:pt x="491437" y="929155"/>
                    <a:pt x="490846" y="899091"/>
                    <a:pt x="477597" y="880542"/>
                  </a:cubicBezTo>
                  <a:cubicBezTo>
                    <a:pt x="469080" y="868618"/>
                    <a:pt x="454433" y="862568"/>
                    <a:pt x="442428" y="854165"/>
                  </a:cubicBezTo>
                  <a:cubicBezTo>
                    <a:pt x="425114" y="842045"/>
                    <a:pt x="389674" y="818996"/>
                    <a:pt x="389674" y="818996"/>
                  </a:cubicBezTo>
                  <a:cubicBezTo>
                    <a:pt x="342786" y="748662"/>
                    <a:pt x="404325" y="833646"/>
                    <a:pt x="345713" y="775034"/>
                  </a:cubicBezTo>
                  <a:cubicBezTo>
                    <a:pt x="338241" y="767562"/>
                    <a:pt x="323402" y="758109"/>
                    <a:pt x="328128" y="748657"/>
                  </a:cubicBezTo>
                  <a:cubicBezTo>
                    <a:pt x="332273" y="740367"/>
                    <a:pt x="345458" y="755438"/>
                    <a:pt x="354505" y="757449"/>
                  </a:cubicBezTo>
                  <a:cubicBezTo>
                    <a:pt x="447349" y="778081"/>
                    <a:pt x="374258" y="755242"/>
                    <a:pt x="433636" y="775034"/>
                  </a:cubicBezTo>
                  <a:cubicBezTo>
                    <a:pt x="496463" y="869279"/>
                    <a:pt x="398626" y="726253"/>
                    <a:pt x="477597" y="827788"/>
                  </a:cubicBezTo>
                  <a:cubicBezTo>
                    <a:pt x="490572" y="844470"/>
                    <a:pt x="512766" y="880542"/>
                    <a:pt x="512766" y="880542"/>
                  </a:cubicBezTo>
                  <a:cubicBezTo>
                    <a:pt x="531364" y="954926"/>
                    <a:pt x="506029" y="879227"/>
                    <a:pt x="547936" y="942088"/>
                  </a:cubicBezTo>
                  <a:cubicBezTo>
                    <a:pt x="553077" y="949799"/>
                    <a:pt x="550938" y="961228"/>
                    <a:pt x="556728" y="968465"/>
                  </a:cubicBezTo>
                  <a:cubicBezTo>
                    <a:pt x="563329" y="976716"/>
                    <a:pt x="574506" y="979907"/>
                    <a:pt x="583105" y="986049"/>
                  </a:cubicBezTo>
                  <a:cubicBezTo>
                    <a:pt x="595029" y="994566"/>
                    <a:pt x="606551" y="1003634"/>
                    <a:pt x="618274" y="1012426"/>
                  </a:cubicBezTo>
                  <a:cubicBezTo>
                    <a:pt x="615343" y="1021218"/>
                    <a:pt x="614623" y="1031092"/>
                    <a:pt x="609482" y="1038803"/>
                  </a:cubicBezTo>
                  <a:cubicBezTo>
                    <a:pt x="602585" y="1049149"/>
                    <a:pt x="583105" y="1052746"/>
                    <a:pt x="583105" y="1065180"/>
                  </a:cubicBezTo>
                  <a:cubicBezTo>
                    <a:pt x="583105" y="1075747"/>
                    <a:pt x="599120" y="1080693"/>
                    <a:pt x="609482" y="1082765"/>
                  </a:cubicBezTo>
                  <a:cubicBezTo>
                    <a:pt x="644088" y="1089686"/>
                    <a:pt x="679821" y="1088626"/>
                    <a:pt x="714990" y="1091557"/>
                  </a:cubicBezTo>
                  <a:cubicBezTo>
                    <a:pt x="729644" y="1094488"/>
                    <a:pt x="744181" y="1098077"/>
                    <a:pt x="758951" y="1100349"/>
                  </a:cubicBezTo>
                  <a:cubicBezTo>
                    <a:pt x="782305" y="1103942"/>
                    <a:pt x="807351" y="1100366"/>
                    <a:pt x="829290" y="1109142"/>
                  </a:cubicBezTo>
                  <a:cubicBezTo>
                    <a:pt x="839101" y="1113067"/>
                    <a:pt x="841013" y="1126727"/>
                    <a:pt x="846874" y="1135519"/>
                  </a:cubicBezTo>
                  <a:cubicBezTo>
                    <a:pt x="762019" y="1156732"/>
                    <a:pt x="832940" y="1135128"/>
                    <a:pt x="934797" y="1153103"/>
                  </a:cubicBezTo>
                  <a:cubicBezTo>
                    <a:pt x="945203" y="1154939"/>
                    <a:pt x="952382" y="1164826"/>
                    <a:pt x="961174" y="1170688"/>
                  </a:cubicBezTo>
                  <a:cubicBezTo>
                    <a:pt x="928355" y="1121458"/>
                    <a:pt x="945593" y="1151052"/>
                    <a:pt x="978759" y="1179480"/>
                  </a:cubicBezTo>
                  <a:cubicBezTo>
                    <a:pt x="1003762" y="1200911"/>
                    <a:pt x="1007953" y="1197769"/>
                    <a:pt x="1040305" y="1205857"/>
                  </a:cubicBezTo>
                  <a:cubicBezTo>
                    <a:pt x="1049097" y="1211719"/>
                    <a:pt x="1057230" y="1218716"/>
                    <a:pt x="1066682" y="1223442"/>
                  </a:cubicBezTo>
                  <a:cubicBezTo>
                    <a:pt x="1088325" y="1234264"/>
                    <a:pt x="1125554" y="1237650"/>
                    <a:pt x="1145813" y="1241026"/>
                  </a:cubicBezTo>
                  <a:cubicBezTo>
                    <a:pt x="1148744" y="1249818"/>
                    <a:pt x="1152059" y="1258492"/>
                    <a:pt x="1154605" y="1267403"/>
                  </a:cubicBezTo>
                  <a:cubicBezTo>
                    <a:pt x="1161749" y="1292408"/>
                    <a:pt x="1159651" y="1316900"/>
                    <a:pt x="1189774" y="1328949"/>
                  </a:cubicBezTo>
                  <a:cubicBezTo>
                    <a:pt x="1209015" y="1336646"/>
                    <a:pt x="1230931" y="1334035"/>
                    <a:pt x="1251320" y="1337742"/>
                  </a:cubicBezTo>
                  <a:cubicBezTo>
                    <a:pt x="1263209" y="1339904"/>
                    <a:pt x="1274406" y="1346534"/>
                    <a:pt x="1286490" y="1346534"/>
                  </a:cubicBezTo>
                  <a:cubicBezTo>
                    <a:pt x="1295758" y="1346534"/>
                    <a:pt x="1268905" y="1340673"/>
                    <a:pt x="1260113" y="1337742"/>
                  </a:cubicBezTo>
                  <a:cubicBezTo>
                    <a:pt x="1257358" y="1329479"/>
                    <a:pt x="1248336" y="1284423"/>
                    <a:pt x="1224943" y="1293780"/>
                  </a:cubicBezTo>
                  <a:cubicBezTo>
                    <a:pt x="1212774" y="1298648"/>
                    <a:pt x="1213220" y="1317226"/>
                    <a:pt x="1207359" y="1328949"/>
                  </a:cubicBezTo>
                  <a:cubicBezTo>
                    <a:pt x="1213220" y="1337741"/>
                    <a:pt x="1216692" y="1348725"/>
                    <a:pt x="1224943" y="1355326"/>
                  </a:cubicBezTo>
                  <a:cubicBezTo>
                    <a:pt x="1232180" y="1361116"/>
                    <a:pt x="1243030" y="1359974"/>
                    <a:pt x="1251320" y="1364119"/>
                  </a:cubicBezTo>
                  <a:cubicBezTo>
                    <a:pt x="1319497" y="1398208"/>
                    <a:pt x="1237774" y="1368394"/>
                    <a:pt x="1304074" y="1390496"/>
                  </a:cubicBezTo>
                  <a:cubicBezTo>
                    <a:pt x="1301143" y="1422734"/>
                    <a:pt x="1304802" y="1456271"/>
                    <a:pt x="1295282" y="1487211"/>
                  </a:cubicBezTo>
                  <a:cubicBezTo>
                    <a:pt x="1292174" y="1497311"/>
                    <a:pt x="1277504" y="1498654"/>
                    <a:pt x="1268905" y="1504796"/>
                  </a:cubicBezTo>
                  <a:cubicBezTo>
                    <a:pt x="1192591" y="1559306"/>
                    <a:pt x="1269503" y="1507329"/>
                    <a:pt x="1207359" y="1548757"/>
                  </a:cubicBezTo>
                  <a:cubicBezTo>
                    <a:pt x="1204428" y="1557549"/>
                    <a:pt x="1194421" y="1566844"/>
                    <a:pt x="1198566" y="1575134"/>
                  </a:cubicBezTo>
                  <a:cubicBezTo>
                    <a:pt x="1212216" y="1602435"/>
                    <a:pt x="1258595" y="1561491"/>
                    <a:pt x="1198566" y="1601511"/>
                  </a:cubicBezTo>
                  <a:cubicBezTo>
                    <a:pt x="1195635" y="1610303"/>
                    <a:pt x="1189063" y="1618647"/>
                    <a:pt x="1189774" y="1627888"/>
                  </a:cubicBezTo>
                  <a:cubicBezTo>
                    <a:pt x="1192066" y="1657688"/>
                    <a:pt x="1207359" y="1715811"/>
                    <a:pt x="1207359" y="1715811"/>
                  </a:cubicBezTo>
                  <a:cubicBezTo>
                    <a:pt x="1210290" y="1750980"/>
                    <a:pt x="1205772" y="1787588"/>
                    <a:pt x="1216151" y="1821319"/>
                  </a:cubicBezTo>
                  <a:cubicBezTo>
                    <a:pt x="1218877" y="1830177"/>
                    <a:pt x="1237141" y="1822569"/>
                    <a:pt x="1242528" y="1830111"/>
                  </a:cubicBezTo>
                  <a:cubicBezTo>
                    <a:pt x="1269597" y="1868008"/>
                    <a:pt x="1243282" y="1887638"/>
                    <a:pt x="1286490" y="1909242"/>
                  </a:cubicBezTo>
                  <a:cubicBezTo>
                    <a:pt x="1299856" y="1915925"/>
                    <a:pt x="1315797" y="1915103"/>
                    <a:pt x="1330451" y="1918034"/>
                  </a:cubicBezTo>
                  <a:cubicBezTo>
                    <a:pt x="1327520" y="1944411"/>
                    <a:pt x="1333528" y="1973428"/>
                    <a:pt x="1321659" y="1997165"/>
                  </a:cubicBezTo>
                  <a:cubicBezTo>
                    <a:pt x="1316933" y="2006617"/>
                    <a:pt x="1314326" y="1968225"/>
                    <a:pt x="1304074" y="1970788"/>
                  </a:cubicBezTo>
                  <a:cubicBezTo>
                    <a:pt x="1291359" y="1973967"/>
                    <a:pt x="1292351" y="1994234"/>
                    <a:pt x="1286490" y="2005957"/>
                  </a:cubicBezTo>
                  <a:cubicBezTo>
                    <a:pt x="1289421" y="2017680"/>
                    <a:pt x="1291962" y="2029507"/>
                    <a:pt x="1295282" y="2041126"/>
                  </a:cubicBezTo>
                  <a:cubicBezTo>
                    <a:pt x="1300612" y="2059782"/>
                    <a:pt x="1316972" y="2080024"/>
                    <a:pt x="1286490" y="2093880"/>
                  </a:cubicBezTo>
                  <a:cubicBezTo>
                    <a:pt x="1261892" y="2105061"/>
                    <a:pt x="1233736" y="2105603"/>
                    <a:pt x="1207359" y="2111465"/>
                  </a:cubicBezTo>
                  <a:cubicBezTo>
                    <a:pt x="1198567" y="2120257"/>
                    <a:pt x="1182524" y="2125504"/>
                    <a:pt x="1180982" y="2137842"/>
                  </a:cubicBezTo>
                  <a:cubicBezTo>
                    <a:pt x="1178718" y="2155956"/>
                    <a:pt x="1205728" y="2192547"/>
                    <a:pt x="1216151" y="2208180"/>
                  </a:cubicBezTo>
                  <a:cubicBezTo>
                    <a:pt x="1213220" y="2216972"/>
                    <a:pt x="1204813" y="2225646"/>
                    <a:pt x="1207359" y="2234557"/>
                  </a:cubicBezTo>
                  <a:cubicBezTo>
                    <a:pt x="1211385" y="2248647"/>
                    <a:pt x="1226466" y="2257003"/>
                    <a:pt x="1233736" y="2269726"/>
                  </a:cubicBezTo>
                  <a:cubicBezTo>
                    <a:pt x="1238334" y="2277773"/>
                    <a:pt x="1239597" y="2287311"/>
                    <a:pt x="1242528" y="2296103"/>
                  </a:cubicBezTo>
                  <a:cubicBezTo>
                    <a:pt x="1229419" y="2335428"/>
                    <a:pt x="1232409" y="2352672"/>
                    <a:pt x="1198566" y="2375234"/>
                  </a:cubicBezTo>
                  <a:cubicBezTo>
                    <a:pt x="1190855" y="2380375"/>
                    <a:pt x="1180982" y="2381095"/>
                    <a:pt x="1172190" y="2384026"/>
                  </a:cubicBezTo>
                  <a:cubicBezTo>
                    <a:pt x="1113888" y="2422894"/>
                    <a:pt x="1178676" y="2377211"/>
                    <a:pt x="1119436" y="2427988"/>
                  </a:cubicBezTo>
                  <a:cubicBezTo>
                    <a:pt x="1100353" y="2444345"/>
                    <a:pt x="1078763" y="2458033"/>
                    <a:pt x="1057890" y="2471949"/>
                  </a:cubicBezTo>
                  <a:cubicBezTo>
                    <a:pt x="1052028" y="2480741"/>
                    <a:pt x="1042042" y="2487903"/>
                    <a:pt x="1040305" y="2498326"/>
                  </a:cubicBezTo>
                  <a:cubicBezTo>
                    <a:pt x="1038781" y="2507468"/>
                    <a:pt x="1039829" y="2524703"/>
                    <a:pt x="1049097" y="2524703"/>
                  </a:cubicBezTo>
                  <a:cubicBezTo>
                    <a:pt x="1108368" y="2524703"/>
                    <a:pt x="1166328" y="2507118"/>
                    <a:pt x="1224943" y="2498326"/>
                  </a:cubicBezTo>
                  <a:cubicBezTo>
                    <a:pt x="1276764" y="2481053"/>
                    <a:pt x="1225655" y="2501178"/>
                    <a:pt x="1286490" y="2463157"/>
                  </a:cubicBezTo>
                  <a:cubicBezTo>
                    <a:pt x="1297604" y="2456211"/>
                    <a:pt x="1310279" y="2452076"/>
                    <a:pt x="1321659" y="2445573"/>
                  </a:cubicBezTo>
                  <a:cubicBezTo>
                    <a:pt x="1330834" y="2440330"/>
                    <a:pt x="1339075" y="2433589"/>
                    <a:pt x="1348036" y="2427988"/>
                  </a:cubicBezTo>
                  <a:cubicBezTo>
                    <a:pt x="1362527" y="2418931"/>
                    <a:pt x="1377343" y="2410403"/>
                    <a:pt x="1391997" y="2401611"/>
                  </a:cubicBezTo>
                  <a:lnTo>
                    <a:pt x="1427166" y="2348857"/>
                  </a:lnTo>
                  <a:cubicBezTo>
                    <a:pt x="1433028" y="2340065"/>
                    <a:pt x="1436410" y="2328968"/>
                    <a:pt x="1444751" y="2322480"/>
                  </a:cubicBezTo>
                  <a:cubicBezTo>
                    <a:pt x="1471128" y="2301965"/>
                    <a:pt x="1500253" y="2284563"/>
                    <a:pt x="1523882" y="2260934"/>
                  </a:cubicBezTo>
                  <a:cubicBezTo>
                    <a:pt x="1544397" y="2240419"/>
                    <a:pt x="1568020" y="2222598"/>
                    <a:pt x="1585428" y="2199388"/>
                  </a:cubicBezTo>
                  <a:cubicBezTo>
                    <a:pt x="1594220" y="2187665"/>
                    <a:pt x="1601443" y="2174581"/>
                    <a:pt x="1611805" y="2164219"/>
                  </a:cubicBezTo>
                  <a:cubicBezTo>
                    <a:pt x="1619277" y="2156747"/>
                    <a:pt x="1630159" y="2153511"/>
                    <a:pt x="1638182" y="2146634"/>
                  </a:cubicBezTo>
                  <a:cubicBezTo>
                    <a:pt x="1650770" y="2135845"/>
                    <a:pt x="1660960" y="2122479"/>
                    <a:pt x="1673351" y="2111465"/>
                  </a:cubicBezTo>
                  <a:cubicBezTo>
                    <a:pt x="1715578" y="2073930"/>
                    <a:pt x="1717014" y="2082506"/>
                    <a:pt x="1752482" y="2041126"/>
                  </a:cubicBezTo>
                  <a:cubicBezTo>
                    <a:pt x="1777899" y="2011472"/>
                    <a:pt x="1813736" y="1957221"/>
                    <a:pt x="1849197" y="1926826"/>
                  </a:cubicBezTo>
                  <a:cubicBezTo>
                    <a:pt x="1860323" y="1917289"/>
                    <a:pt x="1871643" y="1907719"/>
                    <a:pt x="1884366" y="1900449"/>
                  </a:cubicBezTo>
                  <a:cubicBezTo>
                    <a:pt x="1892413" y="1895851"/>
                    <a:pt x="1901951" y="1894588"/>
                    <a:pt x="1910743" y="1891657"/>
                  </a:cubicBezTo>
                  <a:cubicBezTo>
                    <a:pt x="1916605" y="1882865"/>
                    <a:pt x="1920856" y="1872752"/>
                    <a:pt x="1928328" y="1865280"/>
                  </a:cubicBezTo>
                  <a:cubicBezTo>
                    <a:pt x="1935800" y="1857808"/>
                    <a:pt x="1946106" y="1853838"/>
                    <a:pt x="1954705" y="1847696"/>
                  </a:cubicBezTo>
                  <a:cubicBezTo>
                    <a:pt x="1966629" y="1839179"/>
                    <a:pt x="1978151" y="1830111"/>
                    <a:pt x="1989874" y="1821319"/>
                  </a:cubicBezTo>
                  <a:cubicBezTo>
                    <a:pt x="1986943" y="1794942"/>
                    <a:pt x="1987519" y="1767935"/>
                    <a:pt x="1981082" y="1742188"/>
                  </a:cubicBezTo>
                  <a:cubicBezTo>
                    <a:pt x="1978519" y="1731936"/>
                    <a:pt x="1968223" y="1725263"/>
                    <a:pt x="1963497" y="1715811"/>
                  </a:cubicBezTo>
                  <a:cubicBezTo>
                    <a:pt x="1959352" y="1707522"/>
                    <a:pt x="1956953" y="1698425"/>
                    <a:pt x="1954705" y="1689434"/>
                  </a:cubicBezTo>
                  <a:cubicBezTo>
                    <a:pt x="1951081" y="1674936"/>
                    <a:pt x="1951160" y="1659465"/>
                    <a:pt x="1945913" y="1645473"/>
                  </a:cubicBezTo>
                  <a:cubicBezTo>
                    <a:pt x="1934916" y="1616147"/>
                    <a:pt x="1916374" y="1612618"/>
                    <a:pt x="1893159" y="1592719"/>
                  </a:cubicBezTo>
                  <a:cubicBezTo>
                    <a:pt x="1883718" y="1584627"/>
                    <a:pt x="1876334" y="1574302"/>
                    <a:pt x="1866782" y="1566342"/>
                  </a:cubicBezTo>
                  <a:cubicBezTo>
                    <a:pt x="1844056" y="1547403"/>
                    <a:pt x="1840465" y="1548777"/>
                    <a:pt x="1814028" y="1539965"/>
                  </a:cubicBezTo>
                  <a:cubicBezTo>
                    <a:pt x="1786539" y="1430007"/>
                    <a:pt x="1821673" y="1566725"/>
                    <a:pt x="1796443" y="1478419"/>
                  </a:cubicBezTo>
                  <a:cubicBezTo>
                    <a:pt x="1793123" y="1466800"/>
                    <a:pt x="1792411" y="1454356"/>
                    <a:pt x="1787651" y="1443249"/>
                  </a:cubicBezTo>
                  <a:cubicBezTo>
                    <a:pt x="1783488" y="1433537"/>
                    <a:pt x="1775928" y="1425665"/>
                    <a:pt x="1770066" y="1416873"/>
                  </a:cubicBezTo>
                  <a:cubicBezTo>
                    <a:pt x="1756958" y="1377547"/>
                    <a:pt x="1759949" y="1360305"/>
                    <a:pt x="1726105" y="1337742"/>
                  </a:cubicBezTo>
                  <a:cubicBezTo>
                    <a:pt x="1718394" y="1332601"/>
                    <a:pt x="1708520" y="1331880"/>
                    <a:pt x="1699728" y="1328949"/>
                  </a:cubicBezTo>
                  <a:cubicBezTo>
                    <a:pt x="1640634" y="1250157"/>
                    <a:pt x="1671359" y="1274868"/>
                    <a:pt x="1620597" y="1241026"/>
                  </a:cubicBezTo>
                  <a:cubicBezTo>
                    <a:pt x="1608874" y="1243957"/>
                    <a:pt x="1597047" y="1246499"/>
                    <a:pt x="1585428" y="1249819"/>
                  </a:cubicBezTo>
                  <a:cubicBezTo>
                    <a:pt x="1576517" y="1252365"/>
                    <a:pt x="1568319" y="1258611"/>
                    <a:pt x="1559051" y="1258611"/>
                  </a:cubicBezTo>
                  <a:cubicBezTo>
                    <a:pt x="1535423" y="1258611"/>
                    <a:pt x="1512159" y="1252750"/>
                    <a:pt x="1488713" y="1249819"/>
                  </a:cubicBezTo>
                  <a:cubicBezTo>
                    <a:pt x="1476990" y="1241027"/>
                    <a:pt x="1464669" y="1232979"/>
                    <a:pt x="1453543" y="1223442"/>
                  </a:cubicBezTo>
                  <a:cubicBezTo>
                    <a:pt x="1444102" y="1215350"/>
                    <a:pt x="1438288" y="1191504"/>
                    <a:pt x="1427166" y="1197065"/>
                  </a:cubicBezTo>
                  <a:cubicBezTo>
                    <a:pt x="1413800" y="1203748"/>
                    <a:pt x="1428941" y="1230459"/>
                    <a:pt x="1418374" y="1241026"/>
                  </a:cubicBezTo>
                  <a:cubicBezTo>
                    <a:pt x="1407807" y="1251593"/>
                    <a:pt x="1388911" y="1246194"/>
                    <a:pt x="1374413" y="1249819"/>
                  </a:cubicBezTo>
                  <a:cubicBezTo>
                    <a:pt x="1365422" y="1252067"/>
                    <a:pt x="1356828" y="1255680"/>
                    <a:pt x="1348036" y="1258611"/>
                  </a:cubicBezTo>
                  <a:cubicBezTo>
                    <a:pt x="1342174" y="1267403"/>
                    <a:pt x="1340612" y="1282085"/>
                    <a:pt x="1330451" y="1284988"/>
                  </a:cubicBezTo>
                  <a:cubicBezTo>
                    <a:pt x="1316082" y="1289093"/>
                    <a:pt x="1300988" y="1279821"/>
                    <a:pt x="1286490" y="1276196"/>
                  </a:cubicBezTo>
                  <a:cubicBezTo>
                    <a:pt x="1277499" y="1273948"/>
                    <a:pt x="1269024" y="1269949"/>
                    <a:pt x="1260113" y="1267403"/>
                  </a:cubicBezTo>
                  <a:cubicBezTo>
                    <a:pt x="1248494" y="1264083"/>
                    <a:pt x="1236666" y="1261542"/>
                    <a:pt x="1224943" y="1258611"/>
                  </a:cubicBezTo>
                  <a:cubicBezTo>
                    <a:pt x="1147891" y="1181559"/>
                    <a:pt x="1245626" y="1275846"/>
                    <a:pt x="1172190" y="1214649"/>
                  </a:cubicBezTo>
                  <a:cubicBezTo>
                    <a:pt x="1146801" y="1193492"/>
                    <a:pt x="1145520" y="1187833"/>
                    <a:pt x="1128228" y="1161896"/>
                  </a:cubicBezTo>
                  <a:cubicBezTo>
                    <a:pt x="1125297" y="1150173"/>
                    <a:pt x="1129999" y="1132595"/>
                    <a:pt x="1119436" y="1126726"/>
                  </a:cubicBezTo>
                  <a:cubicBezTo>
                    <a:pt x="1098781" y="1115251"/>
                    <a:pt x="1060681" y="1138528"/>
                    <a:pt x="1049097" y="1117934"/>
                  </a:cubicBezTo>
                  <a:cubicBezTo>
                    <a:pt x="1027496" y="1079533"/>
                    <a:pt x="1043236" y="1030011"/>
                    <a:pt x="1040305" y="986049"/>
                  </a:cubicBezTo>
                  <a:cubicBezTo>
                    <a:pt x="1020049" y="989425"/>
                    <a:pt x="982816" y="992813"/>
                    <a:pt x="961174" y="1003634"/>
                  </a:cubicBezTo>
                  <a:cubicBezTo>
                    <a:pt x="900800" y="1033821"/>
                    <a:pt x="975653" y="1013048"/>
                    <a:pt x="890836" y="1030011"/>
                  </a:cubicBezTo>
                  <a:cubicBezTo>
                    <a:pt x="825340" y="986346"/>
                    <a:pt x="905788" y="1042470"/>
                    <a:pt x="838082" y="986049"/>
                  </a:cubicBezTo>
                  <a:cubicBezTo>
                    <a:pt x="829964" y="979284"/>
                    <a:pt x="820497" y="974326"/>
                    <a:pt x="811705" y="968465"/>
                  </a:cubicBezTo>
                  <a:cubicBezTo>
                    <a:pt x="805843" y="959673"/>
                    <a:pt x="798412" y="951744"/>
                    <a:pt x="794120" y="942088"/>
                  </a:cubicBezTo>
                  <a:cubicBezTo>
                    <a:pt x="786592" y="925150"/>
                    <a:pt x="776536" y="889334"/>
                    <a:pt x="776536" y="889334"/>
                  </a:cubicBezTo>
                  <a:cubicBezTo>
                    <a:pt x="780660" y="876962"/>
                    <a:pt x="793417" y="823266"/>
                    <a:pt x="811705" y="810203"/>
                  </a:cubicBezTo>
                  <a:cubicBezTo>
                    <a:pt x="824548" y="801030"/>
                    <a:pt x="841012" y="798480"/>
                    <a:pt x="855666" y="792619"/>
                  </a:cubicBezTo>
                  <a:cubicBezTo>
                    <a:pt x="917212" y="795550"/>
                    <a:pt x="979066" y="794607"/>
                    <a:pt x="1040305" y="801411"/>
                  </a:cubicBezTo>
                  <a:cubicBezTo>
                    <a:pt x="1058728" y="803458"/>
                    <a:pt x="1093059" y="818996"/>
                    <a:pt x="1093059" y="818996"/>
                  </a:cubicBezTo>
                  <a:cubicBezTo>
                    <a:pt x="1095990" y="827788"/>
                    <a:pt x="1094309" y="839986"/>
                    <a:pt x="1101851" y="845373"/>
                  </a:cubicBezTo>
                  <a:cubicBezTo>
                    <a:pt x="1116934" y="856147"/>
                    <a:pt x="1137020" y="857096"/>
                    <a:pt x="1154605" y="862957"/>
                  </a:cubicBezTo>
                  <a:cubicBezTo>
                    <a:pt x="1216464" y="883576"/>
                    <a:pt x="1140098" y="856740"/>
                    <a:pt x="1216151" y="889334"/>
                  </a:cubicBezTo>
                  <a:cubicBezTo>
                    <a:pt x="1224670" y="892985"/>
                    <a:pt x="1233736" y="895195"/>
                    <a:pt x="1242528" y="898126"/>
                  </a:cubicBezTo>
                  <a:cubicBezTo>
                    <a:pt x="1236994" y="859386"/>
                    <a:pt x="1242808" y="836860"/>
                    <a:pt x="1216151" y="810203"/>
                  </a:cubicBezTo>
                  <a:cubicBezTo>
                    <a:pt x="1208679" y="802731"/>
                    <a:pt x="1198566" y="798480"/>
                    <a:pt x="1189774" y="792619"/>
                  </a:cubicBezTo>
                  <a:cubicBezTo>
                    <a:pt x="1183913" y="783827"/>
                    <a:pt x="1176916" y="775693"/>
                    <a:pt x="1172190" y="766242"/>
                  </a:cubicBezTo>
                  <a:cubicBezTo>
                    <a:pt x="1157735" y="737333"/>
                    <a:pt x="1161919" y="721347"/>
                    <a:pt x="1172190" y="687111"/>
                  </a:cubicBezTo>
                  <a:cubicBezTo>
                    <a:pt x="1175956" y="674557"/>
                    <a:pt x="1184611" y="663989"/>
                    <a:pt x="1189774" y="651942"/>
                  </a:cubicBezTo>
                  <a:cubicBezTo>
                    <a:pt x="1198084" y="632551"/>
                    <a:pt x="1197784" y="613881"/>
                    <a:pt x="1216151" y="599188"/>
                  </a:cubicBezTo>
                  <a:cubicBezTo>
                    <a:pt x="1223388" y="593398"/>
                    <a:pt x="1233481" y="592407"/>
                    <a:pt x="1242528" y="590396"/>
                  </a:cubicBezTo>
                  <a:cubicBezTo>
                    <a:pt x="1335372" y="569764"/>
                    <a:pt x="1262281" y="592603"/>
                    <a:pt x="1321659" y="572811"/>
                  </a:cubicBezTo>
                  <a:cubicBezTo>
                    <a:pt x="1324590" y="540573"/>
                    <a:pt x="1320931" y="507036"/>
                    <a:pt x="1330451" y="476096"/>
                  </a:cubicBezTo>
                  <a:cubicBezTo>
                    <a:pt x="1333559" y="465996"/>
                    <a:pt x="1346292" y="459322"/>
                    <a:pt x="1356828" y="458511"/>
                  </a:cubicBezTo>
                  <a:cubicBezTo>
                    <a:pt x="1386195" y="456252"/>
                    <a:pt x="1415443" y="464372"/>
                    <a:pt x="1444751" y="467303"/>
                  </a:cubicBezTo>
                  <a:cubicBezTo>
                    <a:pt x="1456474" y="464372"/>
                    <a:pt x="1473703" y="468873"/>
                    <a:pt x="1479920" y="458511"/>
                  </a:cubicBezTo>
                  <a:cubicBezTo>
                    <a:pt x="1486137" y="448149"/>
                    <a:pt x="1478058" y="433241"/>
                    <a:pt x="1471128" y="423342"/>
                  </a:cubicBezTo>
                  <a:cubicBezTo>
                    <a:pt x="1416619" y="345472"/>
                    <a:pt x="1433197" y="394203"/>
                    <a:pt x="1383205" y="344211"/>
                  </a:cubicBezTo>
                  <a:cubicBezTo>
                    <a:pt x="1375733" y="336739"/>
                    <a:pt x="1371482" y="326626"/>
                    <a:pt x="1365620" y="317834"/>
                  </a:cubicBezTo>
                  <a:cubicBezTo>
                    <a:pt x="1400638" y="300325"/>
                    <a:pt x="1409755" y="287147"/>
                    <a:pt x="1453543" y="309042"/>
                  </a:cubicBezTo>
                  <a:cubicBezTo>
                    <a:pt x="1462994" y="313768"/>
                    <a:pt x="1462336" y="329557"/>
                    <a:pt x="1471128" y="335419"/>
                  </a:cubicBezTo>
                  <a:cubicBezTo>
                    <a:pt x="1481182" y="342122"/>
                    <a:pt x="1494574" y="341280"/>
                    <a:pt x="1506297" y="344211"/>
                  </a:cubicBezTo>
                  <a:cubicBezTo>
                    <a:pt x="1520951" y="341280"/>
                    <a:pt x="1541970" y="347853"/>
                    <a:pt x="1550259" y="335419"/>
                  </a:cubicBezTo>
                  <a:cubicBezTo>
                    <a:pt x="1558549" y="322985"/>
                    <a:pt x="1549155" y="304272"/>
                    <a:pt x="1541466" y="291457"/>
                  </a:cubicBezTo>
                  <a:cubicBezTo>
                    <a:pt x="1513669" y="245129"/>
                    <a:pt x="1503202" y="248920"/>
                    <a:pt x="1462336" y="238703"/>
                  </a:cubicBezTo>
                  <a:cubicBezTo>
                    <a:pt x="1453544" y="232842"/>
                    <a:pt x="1445410" y="225845"/>
                    <a:pt x="1435959" y="221119"/>
                  </a:cubicBezTo>
                  <a:cubicBezTo>
                    <a:pt x="1417931" y="212105"/>
                    <a:pt x="1382348" y="206879"/>
                    <a:pt x="1365620" y="203534"/>
                  </a:cubicBezTo>
                  <a:cubicBezTo>
                    <a:pt x="1359759" y="194742"/>
                    <a:pt x="1355988" y="184115"/>
                    <a:pt x="1348036" y="177157"/>
                  </a:cubicBezTo>
                  <a:cubicBezTo>
                    <a:pt x="1332131" y="163240"/>
                    <a:pt x="1295282" y="141988"/>
                    <a:pt x="1295282" y="141988"/>
                  </a:cubicBezTo>
                  <a:cubicBezTo>
                    <a:pt x="1284586" y="158031"/>
                    <a:pt x="1277171" y="180850"/>
                    <a:pt x="1251320" y="177157"/>
                  </a:cubicBezTo>
                  <a:cubicBezTo>
                    <a:pt x="1238345" y="175304"/>
                    <a:pt x="1227874" y="165434"/>
                    <a:pt x="1216151" y="159573"/>
                  </a:cubicBezTo>
                  <a:cubicBezTo>
                    <a:pt x="1207359" y="150781"/>
                    <a:pt x="1199326" y="141156"/>
                    <a:pt x="1189774" y="133196"/>
                  </a:cubicBezTo>
                  <a:cubicBezTo>
                    <a:pt x="1138411" y="90393"/>
                    <a:pt x="1125272" y="118153"/>
                    <a:pt x="1031513" y="124403"/>
                  </a:cubicBezTo>
                  <a:cubicBezTo>
                    <a:pt x="1040305" y="127334"/>
                    <a:pt x="1051337" y="126643"/>
                    <a:pt x="1057890" y="133196"/>
                  </a:cubicBezTo>
                  <a:cubicBezTo>
                    <a:pt x="1072834" y="148140"/>
                    <a:pt x="1093059" y="185949"/>
                    <a:pt x="1093059" y="185949"/>
                  </a:cubicBezTo>
                  <a:cubicBezTo>
                    <a:pt x="1095990" y="203534"/>
                    <a:pt x="1101851" y="220876"/>
                    <a:pt x="1101851" y="238703"/>
                  </a:cubicBezTo>
                  <a:cubicBezTo>
                    <a:pt x="1101851" y="250787"/>
                    <a:pt x="1105143" y="273873"/>
                    <a:pt x="1093059" y="273873"/>
                  </a:cubicBezTo>
                  <a:cubicBezTo>
                    <a:pt x="1071925" y="273873"/>
                    <a:pt x="1057890" y="250426"/>
                    <a:pt x="1040305" y="238703"/>
                  </a:cubicBezTo>
                  <a:cubicBezTo>
                    <a:pt x="964725" y="188316"/>
                    <a:pt x="1060344" y="248723"/>
                    <a:pt x="987551" y="212326"/>
                  </a:cubicBezTo>
                  <a:cubicBezTo>
                    <a:pt x="919374" y="178237"/>
                    <a:pt x="1001097" y="208051"/>
                    <a:pt x="934797" y="185949"/>
                  </a:cubicBezTo>
                  <a:cubicBezTo>
                    <a:pt x="911068" y="193859"/>
                    <a:pt x="899013" y="203123"/>
                    <a:pt x="873251" y="185949"/>
                  </a:cubicBezTo>
                  <a:cubicBezTo>
                    <a:pt x="864459" y="180088"/>
                    <a:pt x="861528" y="168365"/>
                    <a:pt x="855666" y="159573"/>
                  </a:cubicBezTo>
                  <a:cubicBezTo>
                    <a:pt x="858597" y="147850"/>
                    <a:pt x="862089" y="136253"/>
                    <a:pt x="864459" y="124403"/>
                  </a:cubicBezTo>
                  <a:cubicBezTo>
                    <a:pt x="868961" y="101891"/>
                    <a:pt x="870636" y="68088"/>
                    <a:pt x="882043" y="45273"/>
                  </a:cubicBezTo>
                  <a:cubicBezTo>
                    <a:pt x="886769" y="35822"/>
                    <a:pt x="893766" y="27688"/>
                    <a:pt x="899628" y="18896"/>
                  </a:cubicBezTo>
                  <a:cubicBezTo>
                    <a:pt x="887905" y="13034"/>
                    <a:pt x="877434" y="3165"/>
                    <a:pt x="864459" y="1311"/>
                  </a:cubicBezTo>
                  <a:cubicBezTo>
                    <a:pt x="855284" y="0"/>
                    <a:pt x="847170" y="8285"/>
                    <a:pt x="838082" y="10103"/>
                  </a:cubicBezTo>
                  <a:cubicBezTo>
                    <a:pt x="806706" y="16378"/>
                    <a:pt x="724851" y="24639"/>
                    <a:pt x="697405" y="27688"/>
                  </a:cubicBezTo>
                  <a:cubicBezTo>
                    <a:pt x="619760" y="47099"/>
                    <a:pt x="703928" y="27972"/>
                    <a:pt x="565520" y="45273"/>
                  </a:cubicBezTo>
                  <a:cubicBezTo>
                    <a:pt x="550692" y="47127"/>
                    <a:pt x="536213" y="51134"/>
                    <a:pt x="521559" y="54065"/>
                  </a:cubicBezTo>
                  <a:cubicBezTo>
                    <a:pt x="501044" y="51134"/>
                    <a:pt x="480206" y="49933"/>
                    <a:pt x="460013" y="45273"/>
                  </a:cubicBezTo>
                  <a:cubicBezTo>
                    <a:pt x="441952" y="41105"/>
                    <a:pt x="407259" y="27688"/>
                    <a:pt x="407259" y="27688"/>
                  </a:cubicBezTo>
                  <a:cubicBezTo>
                    <a:pt x="380882" y="30619"/>
                    <a:pt x="353305" y="28088"/>
                    <a:pt x="328128" y="36480"/>
                  </a:cubicBezTo>
                  <a:cubicBezTo>
                    <a:pt x="316332" y="40412"/>
                    <a:pt x="311303" y="54897"/>
                    <a:pt x="301751" y="62857"/>
                  </a:cubicBezTo>
                  <a:cubicBezTo>
                    <a:pt x="293633" y="69622"/>
                    <a:pt x="285268" y="76732"/>
                    <a:pt x="275374" y="80442"/>
                  </a:cubicBezTo>
                  <a:cubicBezTo>
                    <a:pt x="261382" y="85689"/>
                    <a:pt x="246001" y="85992"/>
                    <a:pt x="231413" y="89234"/>
                  </a:cubicBezTo>
                  <a:cubicBezTo>
                    <a:pt x="219617" y="91855"/>
                    <a:pt x="207966" y="95095"/>
                    <a:pt x="196243" y="98026"/>
                  </a:cubicBezTo>
                  <a:cubicBezTo>
                    <a:pt x="187451" y="103888"/>
                    <a:pt x="179143" y="110551"/>
                    <a:pt x="169866" y="115611"/>
                  </a:cubicBezTo>
                  <a:cubicBezTo>
                    <a:pt x="146853" y="128163"/>
                    <a:pt x="99528" y="150780"/>
                    <a:pt x="99528" y="150780"/>
                  </a:cubicBezTo>
                  <a:cubicBezTo>
                    <a:pt x="93666" y="159572"/>
                    <a:pt x="85285" y="167132"/>
                    <a:pt x="81943" y="177157"/>
                  </a:cubicBezTo>
                  <a:cubicBezTo>
                    <a:pt x="63395" y="232802"/>
                    <a:pt x="92503" y="229911"/>
                    <a:pt x="64359" y="229911"/>
                  </a:cubicBezTo>
                  <a:lnTo>
                    <a:pt x="108320" y="185949"/>
                  </a:lnTo>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798">
                <a:defRPr/>
              </a:pPr>
              <a:endParaRPr lang="en-GB" sz="1351" kern="0">
                <a:solidFill>
                  <a:prstClr val="white"/>
                </a:solidFill>
                <a:latin typeface="Calibri"/>
              </a:endParaRPr>
            </a:p>
          </p:txBody>
        </p:sp>
      </p:grpSp>
      <p:pic>
        <p:nvPicPr>
          <p:cNvPr id="133" name="Picture 2" descr="https://upload.wikimedia.org/wikipedia/commons/thumb/2/25/Open_Access_logo_PLoS_white.svg/640px-Open_Access_logo_PLoS_white.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71797" y="394393"/>
            <a:ext cx="333900" cy="52171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9175921" y="6104137"/>
            <a:ext cx="2869730" cy="646331"/>
          </a:xfrm>
          <a:prstGeom prst="rect">
            <a:avLst/>
          </a:prstGeom>
          <a:noFill/>
        </p:spPr>
        <p:txBody>
          <a:bodyPr wrap="square" rtlCol="0">
            <a:spAutoFit/>
          </a:bodyPr>
          <a:lstStyle/>
          <a:p>
            <a:r>
              <a:rPr lang="en-GB" dirty="0">
                <a:solidFill>
                  <a:srgbClr val="0070C0"/>
                </a:solidFill>
              </a:rPr>
              <a:t>The National Bibliographic Knowledgebase</a:t>
            </a:r>
          </a:p>
        </p:txBody>
      </p:sp>
      <p:sp>
        <p:nvSpPr>
          <p:cNvPr id="2" name="TextBox 1"/>
          <p:cNvSpPr txBox="1"/>
          <p:nvPr/>
        </p:nvSpPr>
        <p:spPr>
          <a:xfrm>
            <a:off x="5457443" y="2724921"/>
            <a:ext cx="1243340" cy="307777"/>
          </a:xfrm>
          <a:prstGeom prst="rect">
            <a:avLst/>
          </a:prstGeom>
          <a:noFill/>
        </p:spPr>
        <p:txBody>
          <a:bodyPr wrap="square" rtlCol="0">
            <a:spAutoFit/>
          </a:bodyPr>
          <a:lstStyle/>
          <a:p>
            <a:pPr algn="ctr"/>
            <a:r>
              <a:rPr lang="en-GB" sz="1400" dirty="0">
                <a:solidFill>
                  <a:prstClr val="black"/>
                </a:solidFill>
                <a:latin typeface="Calibri" panose="020F0502020204030204"/>
              </a:rPr>
              <a:t>Identifiers</a:t>
            </a:r>
          </a:p>
        </p:txBody>
      </p:sp>
      <p:sp>
        <p:nvSpPr>
          <p:cNvPr id="102" name="TextBox 101"/>
          <p:cNvSpPr txBox="1"/>
          <p:nvPr/>
        </p:nvSpPr>
        <p:spPr>
          <a:xfrm>
            <a:off x="5481393" y="4005540"/>
            <a:ext cx="1243340" cy="307777"/>
          </a:xfrm>
          <a:prstGeom prst="rect">
            <a:avLst/>
          </a:prstGeom>
          <a:noFill/>
        </p:spPr>
        <p:txBody>
          <a:bodyPr wrap="square" rtlCol="0">
            <a:spAutoFit/>
          </a:bodyPr>
          <a:lstStyle/>
          <a:p>
            <a:pPr algn="ctr"/>
            <a:r>
              <a:rPr lang="en-GB" sz="1400" dirty="0">
                <a:solidFill>
                  <a:prstClr val="black"/>
                </a:solidFill>
                <a:latin typeface="Calibri" panose="020F0502020204030204"/>
              </a:rPr>
              <a:t>Standards</a:t>
            </a:r>
          </a:p>
        </p:txBody>
      </p:sp>
      <p:pic>
        <p:nvPicPr>
          <p:cNvPr id="104" name="Picture 2" descr="Reading, Book, Symbol, Icon, Reader, Man, Design, Sig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235848" y="5929309"/>
            <a:ext cx="610928" cy="610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ooks, Library, Education, Organized, Literatur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488092" y="376123"/>
            <a:ext cx="634401" cy="628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26"/>
          <a:stretch>
            <a:fillRect/>
          </a:stretch>
        </p:blipFill>
        <p:spPr>
          <a:xfrm>
            <a:off x="9547161" y="1525585"/>
            <a:ext cx="606967" cy="591747"/>
          </a:xfrm>
          <a:prstGeom prst="rect">
            <a:avLst/>
          </a:prstGeom>
        </p:spPr>
      </p:pic>
      <p:pic>
        <p:nvPicPr>
          <p:cNvPr id="7" name="Picture 2" descr="Tick, Check, Check Box, Okay, Yes, Accepted, Vot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17128" y="4169497"/>
            <a:ext cx="538697" cy="557273"/>
          </a:xfrm>
          <a:prstGeom prst="rect">
            <a:avLst/>
          </a:prstGeom>
          <a:noFill/>
          <a:extLst>
            <a:ext uri="{909E8E84-426E-40DD-AFC4-6F175D3DCCD1}">
              <a14:hiddenFill xmlns:a14="http://schemas.microsoft.com/office/drawing/2010/main">
                <a:solidFill>
                  <a:srgbClr val="FFFFFF"/>
                </a:solidFill>
              </a14:hiddenFill>
            </a:ext>
          </a:extLst>
        </p:spPr>
      </p:pic>
      <p:sp>
        <p:nvSpPr>
          <p:cNvPr id="100" name="Rounded Rectangle 99"/>
          <p:cNvSpPr/>
          <p:nvPr/>
        </p:nvSpPr>
        <p:spPr>
          <a:xfrm>
            <a:off x="1862930" y="226537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05" name="Rounded Rectangle 104"/>
          <p:cNvSpPr/>
          <p:nvPr/>
        </p:nvSpPr>
        <p:spPr>
          <a:xfrm>
            <a:off x="1861672" y="3180995"/>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108" name="Rounded Rectangle 107"/>
          <p:cNvSpPr/>
          <p:nvPr/>
        </p:nvSpPr>
        <p:spPr>
          <a:xfrm>
            <a:off x="1869048" y="4092060"/>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9" name="Picture 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90059" y="0"/>
            <a:ext cx="946379"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55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95270" y="829717"/>
            <a:ext cx="8855676" cy="584775"/>
          </a:xfrm>
          <a:prstGeom prst="rect">
            <a:avLst/>
          </a:prstGeom>
          <a:noFill/>
        </p:spPr>
        <p:txBody>
          <a:bodyPr wrap="square" rtlCol="0">
            <a:spAutoFit/>
          </a:bodyPr>
          <a:lstStyle/>
          <a:p>
            <a:pPr algn="ctr"/>
            <a:r>
              <a:rPr lang="en-GB" sz="3200" dirty="0">
                <a:solidFill>
                  <a:schemeClr val="accent1">
                    <a:lumMod val="75000"/>
                  </a:schemeClr>
                </a:solidFill>
              </a:rPr>
              <a:t>NMS report recommendations: </a:t>
            </a:r>
          </a:p>
        </p:txBody>
      </p:sp>
      <p:sp>
        <p:nvSpPr>
          <p:cNvPr id="9" name="TextBox 8"/>
          <p:cNvSpPr txBox="1"/>
          <p:nvPr/>
        </p:nvSpPr>
        <p:spPr>
          <a:xfrm>
            <a:off x="666750" y="1644134"/>
            <a:ext cx="2657773" cy="2308324"/>
          </a:xfrm>
          <a:prstGeom prst="rect">
            <a:avLst/>
          </a:prstGeom>
          <a:noFill/>
        </p:spPr>
        <p:txBody>
          <a:bodyPr wrap="square" rtlCol="0">
            <a:spAutoFit/>
          </a:bodyPr>
          <a:lstStyle/>
          <a:p>
            <a:r>
              <a:rPr lang="en-GB" sz="2400" dirty="0">
                <a:solidFill>
                  <a:schemeClr val="accent1">
                    <a:lumMod val="75000"/>
                  </a:schemeClr>
                </a:solidFill>
              </a:rPr>
              <a:t>Rec #5: </a:t>
            </a:r>
          </a:p>
          <a:p>
            <a:r>
              <a:rPr lang="en-GB" sz="2400" dirty="0">
                <a:solidFill>
                  <a:schemeClr val="accent1">
                    <a:lumMod val="75000"/>
                  </a:schemeClr>
                </a:solidFill>
              </a:rPr>
              <a:t>Digitisation strategy</a:t>
            </a:r>
          </a:p>
          <a:p>
            <a:endParaRPr lang="en-GB" dirty="0"/>
          </a:p>
          <a:p>
            <a:r>
              <a:rPr lang="en-GB" sz="2000" i="1" dirty="0"/>
              <a:t>Building a national digital research collection</a:t>
            </a:r>
          </a:p>
          <a:p>
            <a:endParaRPr lang="en-GB" dirty="0"/>
          </a:p>
        </p:txBody>
      </p:sp>
      <p:sp>
        <p:nvSpPr>
          <p:cNvPr id="11" name="TextBox 10"/>
          <p:cNvSpPr txBox="1"/>
          <p:nvPr/>
        </p:nvSpPr>
        <p:spPr>
          <a:xfrm>
            <a:off x="8805219" y="1644134"/>
            <a:ext cx="2691455" cy="2400657"/>
          </a:xfrm>
          <a:prstGeom prst="rect">
            <a:avLst/>
          </a:prstGeom>
          <a:noFill/>
        </p:spPr>
        <p:txBody>
          <a:bodyPr wrap="square" rtlCol="0">
            <a:spAutoFit/>
          </a:bodyPr>
          <a:lstStyle/>
          <a:p>
            <a:r>
              <a:rPr lang="en-GB" sz="2400" dirty="0">
                <a:solidFill>
                  <a:schemeClr val="accent1">
                    <a:lumMod val="75000"/>
                  </a:schemeClr>
                </a:solidFill>
              </a:rPr>
              <a:t>Rec #6:</a:t>
            </a:r>
          </a:p>
          <a:p>
            <a:r>
              <a:rPr lang="en-GB" sz="2400" dirty="0">
                <a:solidFill>
                  <a:schemeClr val="accent1">
                    <a:lumMod val="75000"/>
                  </a:schemeClr>
                </a:solidFill>
              </a:rPr>
              <a:t>Licencing strategy</a:t>
            </a:r>
          </a:p>
          <a:p>
            <a:endParaRPr lang="en-GB" sz="2400" dirty="0"/>
          </a:p>
          <a:p>
            <a:r>
              <a:rPr lang="en-GB" sz="2000" i="1" dirty="0"/>
              <a:t>A nationally negotiated agreement for digital monographs</a:t>
            </a:r>
          </a:p>
          <a:p>
            <a:endParaRPr lang="en-GB" dirty="0"/>
          </a:p>
        </p:txBody>
      </p:sp>
      <p:sp>
        <p:nvSpPr>
          <p:cNvPr id="10" name="TextBox 9"/>
          <p:cNvSpPr txBox="1"/>
          <p:nvPr/>
        </p:nvSpPr>
        <p:spPr>
          <a:xfrm>
            <a:off x="752475" y="4996517"/>
            <a:ext cx="11191874" cy="1384995"/>
          </a:xfrm>
          <a:prstGeom prst="rect">
            <a:avLst/>
          </a:prstGeom>
          <a:noFill/>
        </p:spPr>
        <p:txBody>
          <a:bodyPr wrap="square" rtlCol="0">
            <a:spAutoFit/>
          </a:bodyPr>
          <a:lstStyle/>
          <a:p>
            <a:r>
              <a:rPr lang="en-GB" sz="2400" dirty="0"/>
              <a:t>Two sides of the same coin:</a:t>
            </a:r>
          </a:p>
          <a:p>
            <a:pPr marL="342900" indent="-342900">
              <a:buFont typeface="Arial" panose="020B0604020202020204" pitchFamily="34" charset="0"/>
              <a:buChar char="•"/>
            </a:pPr>
            <a:r>
              <a:rPr lang="en-GB" sz="2000" dirty="0"/>
              <a:t>Ambition to </a:t>
            </a:r>
            <a:r>
              <a:rPr lang="en-GB" sz="2000" b="1" dirty="0"/>
              <a:t>increase access to digital monographs </a:t>
            </a:r>
            <a:r>
              <a:rPr lang="en-GB" sz="2000" dirty="0"/>
              <a:t>as part of a national digital collection </a:t>
            </a:r>
          </a:p>
          <a:p>
            <a:pPr marL="285750" indent="-285750">
              <a:buFont typeface="Arial" panose="020B0604020202020204" pitchFamily="34" charset="0"/>
              <a:buChar char="•"/>
            </a:pPr>
            <a:r>
              <a:rPr lang="en-GB" sz="2000" dirty="0"/>
              <a:t>Of benefit to collections managers to enable </a:t>
            </a:r>
            <a:r>
              <a:rPr lang="en-GB" sz="2000" b="1" dirty="0"/>
              <a:t>more informed collections management </a:t>
            </a:r>
            <a:r>
              <a:rPr lang="en-GB" sz="2000" dirty="0"/>
              <a:t>decisions</a:t>
            </a:r>
          </a:p>
          <a:p>
            <a:pPr marL="285750" indent="-285750">
              <a:buFont typeface="Arial" panose="020B0604020202020204" pitchFamily="34" charset="0"/>
              <a:buChar char="•"/>
            </a:pPr>
            <a:r>
              <a:rPr lang="en-GB" sz="2000" dirty="0"/>
              <a:t>Based on </a:t>
            </a:r>
            <a:r>
              <a:rPr lang="en-GB" sz="2000" b="1" dirty="0"/>
              <a:t>evidence of need</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668" y="1808331"/>
            <a:ext cx="3552697" cy="3106569"/>
          </a:xfrm>
          <a:prstGeom prst="rect">
            <a:avLst/>
          </a:prstGeom>
        </p:spPr>
      </p:pic>
    </p:spTree>
    <p:extLst>
      <p:ext uri="{BB962C8B-B14F-4D97-AF65-F5344CB8AC3E}">
        <p14:creationId xmlns:p14="http://schemas.microsoft.com/office/powerpoint/2010/main" val="2684318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5204" y="878894"/>
            <a:ext cx="3316864" cy="584775"/>
          </a:xfrm>
          <a:prstGeom prst="rect">
            <a:avLst/>
          </a:prstGeom>
          <a:noFill/>
        </p:spPr>
        <p:txBody>
          <a:bodyPr wrap="square" rtlCol="0">
            <a:spAutoFit/>
          </a:bodyPr>
          <a:lstStyle/>
          <a:p>
            <a:pPr algn="ctr"/>
            <a:r>
              <a:rPr lang="en-GB" sz="3200" dirty="0">
                <a:solidFill>
                  <a:schemeClr val="accent1">
                    <a:lumMod val="75000"/>
                  </a:schemeClr>
                </a:solidFill>
              </a:rPr>
              <a:t>Where to start?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9" y="1415182"/>
            <a:ext cx="3829051" cy="3829051"/>
          </a:xfrm>
          <a:prstGeom prst="rect">
            <a:avLst/>
          </a:prstGeom>
        </p:spPr>
      </p:pic>
      <p:sp>
        <p:nvSpPr>
          <p:cNvPr id="6" name="TextBox 5"/>
          <p:cNvSpPr txBox="1"/>
          <p:nvPr/>
        </p:nvSpPr>
        <p:spPr>
          <a:xfrm>
            <a:off x="863266" y="2213132"/>
            <a:ext cx="2667000" cy="523220"/>
          </a:xfrm>
          <a:prstGeom prst="rect">
            <a:avLst/>
          </a:prstGeom>
          <a:noFill/>
        </p:spPr>
        <p:txBody>
          <a:bodyPr wrap="square" rtlCol="0">
            <a:spAutoFit/>
          </a:bodyPr>
          <a:lstStyle/>
          <a:p>
            <a:r>
              <a:rPr lang="en-GB" sz="2800" dirty="0">
                <a:latin typeface="Old English Text MT" panose="03040902040508030806" pitchFamily="66" charset="0"/>
              </a:rPr>
              <a:t>Public domain?</a:t>
            </a:r>
          </a:p>
        </p:txBody>
      </p:sp>
      <p:sp>
        <p:nvSpPr>
          <p:cNvPr id="7" name="TextBox 6"/>
          <p:cNvSpPr txBox="1"/>
          <p:nvPr/>
        </p:nvSpPr>
        <p:spPr>
          <a:xfrm>
            <a:off x="1661232" y="3404247"/>
            <a:ext cx="3202562" cy="461665"/>
          </a:xfrm>
          <a:prstGeom prst="rect">
            <a:avLst/>
          </a:prstGeom>
          <a:noFill/>
        </p:spPr>
        <p:txBody>
          <a:bodyPr wrap="square" rtlCol="0">
            <a:spAutoFit/>
          </a:bodyPr>
          <a:lstStyle/>
          <a:p>
            <a:r>
              <a:rPr lang="en-GB" sz="2400" dirty="0">
                <a:latin typeface="Copperplate Gothic Light" panose="020E0507020206020404" pitchFamily="34" charset="0"/>
              </a:rPr>
              <a:t>Orphan works?</a:t>
            </a:r>
          </a:p>
        </p:txBody>
      </p:sp>
      <p:sp>
        <p:nvSpPr>
          <p:cNvPr id="8" name="TextBox 7"/>
          <p:cNvSpPr txBox="1"/>
          <p:nvPr/>
        </p:nvSpPr>
        <p:spPr>
          <a:xfrm>
            <a:off x="1197918" y="4751791"/>
            <a:ext cx="2724150" cy="523220"/>
          </a:xfrm>
          <a:prstGeom prst="rect">
            <a:avLst/>
          </a:prstGeom>
          <a:noFill/>
        </p:spPr>
        <p:txBody>
          <a:bodyPr wrap="square" rtlCol="0">
            <a:spAutoFit/>
          </a:bodyPr>
          <a:lstStyle/>
          <a:p>
            <a:r>
              <a:rPr lang="en-GB" sz="2800" dirty="0">
                <a:latin typeface="Consolas" panose="020B0609020204030204" pitchFamily="49" charset="0"/>
                <a:cs typeface="Consolas" panose="020B0609020204030204" pitchFamily="49" charset="0"/>
              </a:rPr>
              <a:t>In copyright?</a:t>
            </a:r>
          </a:p>
        </p:txBody>
      </p:sp>
      <p:sp>
        <p:nvSpPr>
          <p:cNvPr id="9" name="TextBox 8"/>
          <p:cNvSpPr txBox="1"/>
          <p:nvPr/>
        </p:nvSpPr>
        <p:spPr>
          <a:xfrm>
            <a:off x="7639050" y="2186402"/>
            <a:ext cx="2724150" cy="523220"/>
          </a:xfrm>
          <a:prstGeom prst="rect">
            <a:avLst/>
          </a:prstGeom>
          <a:noFill/>
        </p:spPr>
        <p:txBody>
          <a:bodyPr wrap="square" rtlCol="0">
            <a:spAutoFit/>
          </a:bodyPr>
          <a:lstStyle/>
          <a:p>
            <a:r>
              <a:rPr lang="en-GB" sz="2800" b="1" dirty="0">
                <a:latin typeface="Times New Roman" panose="02020603050405020304" pitchFamily="18" charset="0"/>
                <a:cs typeface="Times New Roman" panose="02020603050405020304" pitchFamily="18" charset="0"/>
              </a:rPr>
              <a:t>In print?</a:t>
            </a:r>
          </a:p>
        </p:txBody>
      </p:sp>
      <p:sp>
        <p:nvSpPr>
          <p:cNvPr id="10" name="TextBox 9"/>
          <p:cNvSpPr txBox="1"/>
          <p:nvPr/>
        </p:nvSpPr>
        <p:spPr>
          <a:xfrm>
            <a:off x="7902946" y="3569265"/>
            <a:ext cx="3577891" cy="523220"/>
          </a:xfrm>
          <a:prstGeom prst="rect">
            <a:avLst/>
          </a:prstGeom>
          <a:noFill/>
        </p:spPr>
        <p:txBody>
          <a:bodyPr wrap="square" rtlCol="0">
            <a:spAutoFit/>
          </a:bodyPr>
          <a:lstStyle/>
          <a:p>
            <a:r>
              <a:rPr lang="en-GB" sz="2800" dirty="0">
                <a:latin typeface="Britannic Bold" panose="020B0903060703020204" pitchFamily="34" charset="0"/>
              </a:rPr>
              <a:t>Out of commerce?</a:t>
            </a:r>
          </a:p>
        </p:txBody>
      </p:sp>
      <p:sp>
        <p:nvSpPr>
          <p:cNvPr id="11" name="TextBox 10"/>
          <p:cNvSpPr txBox="1"/>
          <p:nvPr/>
        </p:nvSpPr>
        <p:spPr>
          <a:xfrm>
            <a:off x="7315200" y="4782568"/>
            <a:ext cx="3528645" cy="523220"/>
          </a:xfrm>
          <a:prstGeom prst="rect">
            <a:avLst/>
          </a:prstGeom>
          <a:noFill/>
        </p:spPr>
        <p:txBody>
          <a:bodyPr wrap="square" rtlCol="0">
            <a:spAutoFit/>
          </a:bodyPr>
          <a:lstStyle/>
          <a:p>
            <a:r>
              <a:rPr lang="en-GB" sz="2800" dirty="0">
                <a:latin typeface="Arial Unicode MS" panose="020B0604020202020204" pitchFamily="34" charset="-128"/>
                <a:ea typeface="Arial Unicode MS" panose="020B0604020202020204" pitchFamily="34" charset="-128"/>
                <a:cs typeface="Arial Unicode MS" panose="020B0604020202020204" pitchFamily="34" charset="-128"/>
              </a:rPr>
              <a:t>Discipline specific?</a:t>
            </a:r>
          </a:p>
        </p:txBody>
      </p:sp>
      <p:sp>
        <p:nvSpPr>
          <p:cNvPr id="13" name="TextBox 12"/>
          <p:cNvSpPr txBox="1"/>
          <p:nvPr/>
        </p:nvSpPr>
        <p:spPr>
          <a:xfrm>
            <a:off x="4176061" y="5876990"/>
            <a:ext cx="3726885" cy="523220"/>
          </a:xfrm>
          <a:prstGeom prst="rect">
            <a:avLst/>
          </a:prstGeom>
          <a:noFill/>
        </p:spPr>
        <p:txBody>
          <a:bodyPr wrap="square" rtlCol="0">
            <a:spAutoFit/>
          </a:bodyPr>
          <a:lstStyle/>
          <a:p>
            <a:r>
              <a:rPr lang="en-GB" sz="2800" dirty="0">
                <a:latin typeface="Curlz MT" panose="04040404050702020202" pitchFamily="82" charset="0"/>
              </a:rPr>
              <a:t>What publishers offer?</a:t>
            </a:r>
          </a:p>
        </p:txBody>
      </p:sp>
      <p:sp>
        <p:nvSpPr>
          <p:cNvPr id="14" name="TextBox 13"/>
          <p:cNvSpPr txBox="1"/>
          <p:nvPr/>
        </p:nvSpPr>
        <p:spPr>
          <a:xfrm>
            <a:off x="6951086" y="680711"/>
            <a:ext cx="4373405" cy="1077218"/>
          </a:xfrm>
          <a:prstGeom prst="rect">
            <a:avLst/>
          </a:prstGeom>
          <a:noFill/>
        </p:spPr>
        <p:txBody>
          <a:bodyPr wrap="square" rtlCol="0">
            <a:spAutoFit/>
          </a:bodyPr>
          <a:lstStyle/>
          <a:p>
            <a:pPr algn="ctr"/>
            <a:r>
              <a:rPr lang="en-GB" sz="3200" dirty="0">
                <a:solidFill>
                  <a:schemeClr val="accent1">
                    <a:lumMod val="75000"/>
                  </a:schemeClr>
                </a:solidFill>
              </a:rPr>
              <a:t>What would justify investment and ‘buy-in’?</a:t>
            </a:r>
          </a:p>
        </p:txBody>
      </p:sp>
    </p:spTree>
    <p:extLst>
      <p:ext uri="{BB962C8B-B14F-4D97-AF65-F5344CB8AC3E}">
        <p14:creationId xmlns:p14="http://schemas.microsoft.com/office/powerpoint/2010/main" val="4235387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743" y="488813"/>
            <a:ext cx="11577711" cy="1846659"/>
          </a:xfrm>
          <a:prstGeom prst="rect">
            <a:avLst/>
          </a:prstGeom>
          <a:noFill/>
        </p:spPr>
        <p:txBody>
          <a:bodyPr wrap="square" rtlCol="0">
            <a:spAutoFit/>
          </a:bodyPr>
          <a:lstStyle/>
          <a:p>
            <a:pPr algn="ctr"/>
            <a:r>
              <a:rPr lang="en-GB" sz="3200" dirty="0">
                <a:solidFill>
                  <a:schemeClr val="accent1">
                    <a:lumMod val="75000"/>
                  </a:schemeClr>
                </a:solidFill>
              </a:rPr>
              <a:t>We asked libraries where the market failure was. </a:t>
            </a:r>
          </a:p>
          <a:p>
            <a:pPr algn="ctr"/>
            <a:r>
              <a:rPr lang="en-GB" sz="3200" dirty="0">
                <a:solidFill>
                  <a:schemeClr val="accent1">
                    <a:lumMod val="75000"/>
                  </a:schemeClr>
                </a:solidFill>
              </a:rPr>
              <a:t>Which books did they want digital access to and why couldn’t they get it? </a:t>
            </a:r>
          </a:p>
          <a:p>
            <a:pPr algn="ctr"/>
            <a:endParaRPr lang="en-GB" dirty="0"/>
          </a:p>
        </p:txBody>
      </p:sp>
      <p:grpSp>
        <p:nvGrpSpPr>
          <p:cNvPr id="2" name="Group 1"/>
          <p:cNvGrpSpPr/>
          <p:nvPr/>
        </p:nvGrpSpPr>
        <p:grpSpPr>
          <a:xfrm>
            <a:off x="4487593" y="2581539"/>
            <a:ext cx="2954216" cy="2883876"/>
            <a:chOff x="4972628" y="2475734"/>
            <a:chExt cx="1588550" cy="1588550"/>
          </a:xfrm>
        </p:grpSpPr>
        <p:sp>
          <p:nvSpPr>
            <p:cNvPr id="4" name="Oval 3"/>
            <p:cNvSpPr/>
            <p:nvPr/>
          </p:nvSpPr>
          <p:spPr>
            <a:xfrm>
              <a:off x="4972628" y="2475734"/>
              <a:ext cx="1588550" cy="1588550"/>
            </a:xfrm>
            <a:prstGeom prst="ellipse">
              <a:avLst/>
            </a:prstGeom>
            <a:noFill/>
            <a:ln w="508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6" name="Group 5"/>
            <p:cNvGrpSpPr/>
            <p:nvPr/>
          </p:nvGrpSpPr>
          <p:grpSpPr>
            <a:xfrm>
              <a:off x="5141733" y="2849307"/>
              <a:ext cx="1250339" cy="769695"/>
              <a:chOff x="5141733" y="2849307"/>
              <a:chExt cx="1250339" cy="769695"/>
            </a:xfrm>
          </p:grpSpPr>
          <p:sp>
            <p:nvSpPr>
              <p:cNvPr id="7" name="TextBox 6"/>
              <p:cNvSpPr txBox="1"/>
              <p:nvPr/>
            </p:nvSpPr>
            <p:spPr>
              <a:xfrm>
                <a:off x="5141733" y="3400662"/>
                <a:ext cx="1250339" cy="218340"/>
              </a:xfrm>
              <a:prstGeom prst="rect">
                <a:avLst/>
              </a:prstGeom>
              <a:noFill/>
            </p:spPr>
            <p:txBody>
              <a:bodyPr wrap="square" rtlCol="0">
                <a:spAutoFit/>
              </a:bodyPr>
              <a:lstStyle/>
              <a:p>
                <a:pPr algn="ctr"/>
                <a:r>
                  <a:rPr lang="en-GB" dirty="0"/>
                  <a:t>Access Pilot Projects</a:t>
                </a:r>
              </a:p>
            </p:txBody>
          </p:sp>
          <p:pic>
            <p:nvPicPr>
              <p:cNvPr id="8" name="Picture 7" descr="Paper Plane, Origami, Paper, Pl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293" y="2849307"/>
                <a:ext cx="1050131" cy="52725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Rectangle 8"/>
          <p:cNvSpPr/>
          <p:nvPr/>
        </p:nvSpPr>
        <p:spPr>
          <a:xfrm>
            <a:off x="658998" y="2700997"/>
            <a:ext cx="3622821" cy="2308324"/>
          </a:xfrm>
          <a:prstGeom prst="rect">
            <a:avLst/>
          </a:prstGeom>
        </p:spPr>
        <p:txBody>
          <a:bodyPr wrap="square">
            <a:spAutoFit/>
          </a:bodyPr>
          <a:lstStyle/>
          <a:p>
            <a:pPr marL="285750" indent="-285750">
              <a:buFont typeface="Wingdings" panose="05000000000000000000" pitchFamily="2" charset="2"/>
              <a:buChar char="Ø"/>
            </a:pPr>
            <a:r>
              <a:rPr lang="en-GB" sz="2400" dirty="0"/>
              <a:t>Durham University</a:t>
            </a:r>
          </a:p>
          <a:p>
            <a:pPr marL="285750" indent="-285750">
              <a:buFont typeface="Wingdings" panose="05000000000000000000" pitchFamily="2" charset="2"/>
              <a:buChar char="Ø"/>
            </a:pPr>
            <a:r>
              <a:rPr lang="en-GB" sz="2400" dirty="0"/>
              <a:t>Royal Conservatoire of Scotland</a:t>
            </a:r>
          </a:p>
          <a:p>
            <a:pPr marL="285750" indent="-285750">
              <a:buFont typeface="Wingdings" panose="05000000000000000000" pitchFamily="2" charset="2"/>
              <a:buChar char="Ø"/>
            </a:pPr>
            <a:r>
              <a:rPr lang="en-GB" sz="2400" dirty="0"/>
              <a:t>University of the Arts</a:t>
            </a:r>
          </a:p>
          <a:p>
            <a:pPr marL="285750" indent="-285750">
              <a:buFont typeface="Wingdings" panose="05000000000000000000" pitchFamily="2" charset="2"/>
              <a:buChar char="Ø"/>
            </a:pPr>
            <a:r>
              <a:rPr lang="en-GB" sz="2400" dirty="0"/>
              <a:t>University of East London</a:t>
            </a:r>
          </a:p>
          <a:p>
            <a:pPr marL="285750" indent="-285750">
              <a:buFont typeface="Wingdings" panose="05000000000000000000" pitchFamily="2" charset="2"/>
              <a:buChar char="Ø"/>
            </a:pPr>
            <a:r>
              <a:rPr lang="en-GB" sz="2400" dirty="0"/>
              <a:t>University of Glasgow</a:t>
            </a:r>
          </a:p>
        </p:txBody>
      </p:sp>
      <p:sp>
        <p:nvSpPr>
          <p:cNvPr id="10" name="Rectangle 9"/>
          <p:cNvSpPr/>
          <p:nvPr/>
        </p:nvSpPr>
        <p:spPr>
          <a:xfrm>
            <a:off x="8307219" y="2824285"/>
            <a:ext cx="3587235" cy="1938992"/>
          </a:xfrm>
          <a:prstGeom prst="rect">
            <a:avLst/>
          </a:prstGeom>
        </p:spPr>
        <p:txBody>
          <a:bodyPr wrap="square">
            <a:spAutoFit/>
          </a:bodyPr>
          <a:lstStyle/>
          <a:p>
            <a:pPr marL="285750" indent="-285750">
              <a:buFont typeface="Wingdings" panose="05000000000000000000" pitchFamily="2" charset="2"/>
              <a:buChar char="Ø"/>
            </a:pPr>
            <a:r>
              <a:rPr lang="en-GB" sz="2400" dirty="0"/>
              <a:t>University of Manchester</a:t>
            </a:r>
          </a:p>
          <a:p>
            <a:pPr marL="285750" indent="-285750">
              <a:buFont typeface="Wingdings" panose="05000000000000000000" pitchFamily="2" charset="2"/>
              <a:buChar char="Ø"/>
            </a:pPr>
            <a:r>
              <a:rPr lang="en-GB" sz="2400" dirty="0"/>
              <a:t>University of Portsmouth</a:t>
            </a:r>
          </a:p>
          <a:p>
            <a:pPr marL="285750" indent="-285750">
              <a:buFont typeface="Wingdings" panose="05000000000000000000" pitchFamily="2" charset="2"/>
              <a:buChar char="Ø"/>
            </a:pPr>
            <a:r>
              <a:rPr lang="en-GB" sz="2400" dirty="0"/>
              <a:t>University of St Andrews</a:t>
            </a:r>
          </a:p>
          <a:p>
            <a:pPr marL="285750" indent="-285750">
              <a:buFont typeface="Wingdings" panose="05000000000000000000" pitchFamily="2" charset="2"/>
              <a:buChar char="Ø"/>
            </a:pPr>
            <a:r>
              <a:rPr lang="en-GB" sz="2400" dirty="0"/>
              <a:t>University of Sussex</a:t>
            </a:r>
          </a:p>
          <a:p>
            <a:pPr marL="285750" indent="-285750">
              <a:buFont typeface="Wingdings" panose="05000000000000000000" pitchFamily="2" charset="2"/>
              <a:buChar char="Ø"/>
            </a:pPr>
            <a:r>
              <a:rPr lang="en-GB" sz="2400" dirty="0"/>
              <a:t>University of York</a:t>
            </a:r>
          </a:p>
        </p:txBody>
      </p:sp>
      <p:sp>
        <p:nvSpPr>
          <p:cNvPr id="11" name="TextBox 10"/>
          <p:cNvSpPr txBox="1"/>
          <p:nvPr/>
        </p:nvSpPr>
        <p:spPr>
          <a:xfrm>
            <a:off x="829994" y="5711483"/>
            <a:ext cx="10719581" cy="830997"/>
          </a:xfrm>
          <a:prstGeom prst="rect">
            <a:avLst/>
          </a:prstGeom>
          <a:noFill/>
        </p:spPr>
        <p:txBody>
          <a:bodyPr wrap="square" rtlCol="0">
            <a:spAutoFit/>
          </a:bodyPr>
          <a:lstStyle/>
          <a:p>
            <a:r>
              <a:rPr lang="en-GB" sz="2400" dirty="0"/>
              <a:t>Institutional pilots to solicit “problem” titles, identify barriers and explore solutions</a:t>
            </a:r>
          </a:p>
          <a:p>
            <a:r>
              <a:rPr lang="en-GB" sz="2400" dirty="0"/>
              <a:t>Jan-Jul 2016</a:t>
            </a:r>
          </a:p>
        </p:txBody>
      </p:sp>
    </p:spTree>
    <p:extLst>
      <p:ext uri="{BB962C8B-B14F-4D97-AF65-F5344CB8AC3E}">
        <p14:creationId xmlns:p14="http://schemas.microsoft.com/office/powerpoint/2010/main" val="385797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490663" y="1360730"/>
            <a:ext cx="9439934" cy="4909623"/>
            <a:chOff x="903685" y="382482"/>
            <a:chExt cx="7654529" cy="4510986"/>
          </a:xfrm>
        </p:grpSpPr>
        <p:pic>
          <p:nvPicPr>
            <p:cNvPr id="6" name="Picture 5"/>
            <p:cNvPicPr>
              <a:picLocks noChangeAspect="1"/>
            </p:cNvPicPr>
            <p:nvPr/>
          </p:nvPicPr>
          <p:blipFill>
            <a:blip r:embed="rId4"/>
            <a:stretch>
              <a:fillRect/>
            </a:stretch>
          </p:blipFill>
          <p:spPr>
            <a:xfrm>
              <a:off x="1378745" y="382482"/>
              <a:ext cx="4729163" cy="2750344"/>
            </a:xfrm>
            <a:prstGeom prst="rect">
              <a:avLst/>
            </a:prstGeom>
            <a:effectLst>
              <a:outerShdw blurRad="228600" dist="38100" dir="8100000" algn="tr" rotWithShape="0">
                <a:prstClr val="black">
                  <a:alpha val="40000"/>
                </a:prstClr>
              </a:outerShdw>
            </a:effectLst>
          </p:spPr>
        </p:pic>
        <p:pic>
          <p:nvPicPr>
            <p:cNvPr id="7" name="Picture 6"/>
            <p:cNvPicPr>
              <a:picLocks noChangeAspect="1"/>
            </p:cNvPicPr>
            <p:nvPr/>
          </p:nvPicPr>
          <p:blipFill>
            <a:blip r:embed="rId5"/>
            <a:stretch>
              <a:fillRect/>
            </a:stretch>
          </p:blipFill>
          <p:spPr>
            <a:xfrm>
              <a:off x="903685" y="1728787"/>
              <a:ext cx="4750594" cy="3164681"/>
            </a:xfrm>
            <a:prstGeom prst="rect">
              <a:avLst/>
            </a:prstGeom>
            <a:effectLst>
              <a:outerShdw blurRad="228600" dist="38100" dir="10800000" algn="r" rotWithShape="0">
                <a:prstClr val="black">
                  <a:alpha val="40000"/>
                </a:prstClr>
              </a:outerShdw>
            </a:effectLst>
          </p:spPr>
        </p:pic>
        <p:pic>
          <p:nvPicPr>
            <p:cNvPr id="8" name="Picture 7"/>
            <p:cNvPicPr>
              <a:picLocks noChangeAspect="1"/>
            </p:cNvPicPr>
            <p:nvPr/>
          </p:nvPicPr>
          <p:blipFill>
            <a:blip r:embed="rId6"/>
            <a:stretch>
              <a:fillRect/>
            </a:stretch>
          </p:blipFill>
          <p:spPr>
            <a:xfrm>
              <a:off x="3943351" y="857250"/>
              <a:ext cx="4614863" cy="3621881"/>
            </a:xfrm>
            <a:prstGeom prst="rect">
              <a:avLst/>
            </a:prstGeom>
            <a:effectLst>
              <a:outerShdw blurRad="228600" dist="38100" dir="10800000" algn="r" rotWithShape="0">
                <a:prstClr val="black">
                  <a:alpha val="40000"/>
                </a:prstClr>
              </a:outerShdw>
            </a:effectLst>
          </p:spPr>
        </p:pic>
      </p:grpSp>
      <p:sp>
        <p:nvSpPr>
          <p:cNvPr id="9" name="Rectangle 8"/>
          <p:cNvSpPr/>
          <p:nvPr/>
        </p:nvSpPr>
        <p:spPr>
          <a:xfrm>
            <a:off x="3278981" y="186250"/>
            <a:ext cx="7834495" cy="584775"/>
          </a:xfrm>
          <a:prstGeom prst="rect">
            <a:avLst/>
          </a:prstGeom>
        </p:spPr>
        <p:txBody>
          <a:bodyPr wrap="square">
            <a:spAutoFit/>
          </a:bodyPr>
          <a:lstStyle/>
          <a:p>
            <a:pPr algn="ctr">
              <a:spcAft>
                <a:spcPts val="2250"/>
              </a:spcAft>
            </a:pPr>
            <a:r>
              <a:rPr lang="en-GB" sz="3200" dirty="0">
                <a:solidFill>
                  <a:schemeClr val="accent5"/>
                </a:solidFill>
                <a:ea typeface="+mj-ea"/>
                <a:cs typeface="+mj-cs"/>
              </a:rPr>
              <a:t>A wish-list of titles (</a:t>
            </a:r>
            <a:r>
              <a:rPr lang="en-GB" sz="3200" dirty="0">
                <a:solidFill>
                  <a:schemeClr val="accent1">
                    <a:lumMod val="75000"/>
                  </a:schemeClr>
                </a:solidFill>
              </a:rPr>
              <a:t>1117 sample</a:t>
            </a:r>
            <a:r>
              <a:rPr lang="en-GB" sz="3200" dirty="0">
                <a:solidFill>
                  <a:schemeClr val="accent5"/>
                </a:solidFill>
                <a:ea typeface="+mj-ea"/>
                <a:cs typeface="+mj-cs"/>
              </a:rPr>
              <a:t>)</a:t>
            </a:r>
          </a:p>
        </p:txBody>
      </p:sp>
    </p:spTree>
    <p:extLst>
      <p:ext uri="{BB962C8B-B14F-4D97-AF65-F5344CB8AC3E}">
        <p14:creationId xmlns:p14="http://schemas.microsoft.com/office/powerpoint/2010/main" val="3763966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52976" y="740000"/>
            <a:ext cx="7863840" cy="707886"/>
          </a:xfrm>
          <a:prstGeom prst="rect">
            <a:avLst/>
          </a:prstGeom>
          <a:noFill/>
        </p:spPr>
        <p:txBody>
          <a:bodyPr wrap="square" rtlCol="0">
            <a:spAutoFit/>
          </a:bodyPr>
          <a:lstStyle/>
          <a:p>
            <a:pPr algn="ctr"/>
            <a:r>
              <a:rPr lang="en-GB" sz="4000" dirty="0">
                <a:solidFill>
                  <a:schemeClr val="accent1">
                    <a:lumMod val="75000"/>
                  </a:schemeClr>
                </a:solidFill>
              </a:rPr>
              <a:t>What we found out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468" y="2074242"/>
            <a:ext cx="2776151" cy="2391557"/>
          </a:xfrm>
          <a:prstGeom prst="rect">
            <a:avLst/>
          </a:prstGeom>
        </p:spPr>
      </p:pic>
      <p:sp>
        <p:nvSpPr>
          <p:cNvPr id="6" name="TextBox 5"/>
          <p:cNvSpPr txBox="1"/>
          <p:nvPr/>
        </p:nvSpPr>
        <p:spPr>
          <a:xfrm>
            <a:off x="981075" y="5092156"/>
            <a:ext cx="10569241"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t>Work in progress: data is still being tided-up, </a:t>
            </a:r>
            <a:r>
              <a:rPr lang="en-GB" sz="2400" dirty="0" err="1"/>
              <a:t>uniformised</a:t>
            </a:r>
            <a:r>
              <a:rPr lang="en-GB" sz="2400" dirty="0"/>
              <a:t> and triangulated with Nielsen database, more difficult than it sounds</a:t>
            </a:r>
          </a:p>
          <a:p>
            <a:pPr marL="285750" indent="-285750">
              <a:buFont typeface="Arial" panose="020B0604020202020204" pitchFamily="34" charset="0"/>
              <a:buChar char="•"/>
            </a:pPr>
            <a:r>
              <a:rPr lang="en-GB" sz="2400" dirty="0"/>
              <a:t>This is just a sample so will have a degree of bias, but we are looking for patterns</a:t>
            </a:r>
          </a:p>
          <a:p>
            <a:pPr marL="285750" indent="-285750">
              <a:buFont typeface="Arial" panose="020B0604020202020204" pitchFamily="34" charset="0"/>
              <a:buChar char="•"/>
            </a:pPr>
            <a:r>
              <a:rPr lang="en-GB" sz="2400" dirty="0"/>
              <a:t>Especially publishers’ names are likely to be different following mergers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053" y="2184464"/>
            <a:ext cx="2612624" cy="2171111"/>
          </a:xfrm>
          <a:prstGeom prst="rect">
            <a:avLst/>
          </a:prstGeom>
        </p:spPr>
      </p:pic>
    </p:spTree>
    <p:extLst>
      <p:ext uri="{BB962C8B-B14F-4D97-AF65-F5344CB8AC3E}">
        <p14:creationId xmlns:p14="http://schemas.microsoft.com/office/powerpoint/2010/main" val="2460919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32185" y="309489"/>
            <a:ext cx="7863840" cy="584775"/>
          </a:xfrm>
          <a:prstGeom prst="rect">
            <a:avLst/>
          </a:prstGeom>
          <a:noFill/>
        </p:spPr>
        <p:txBody>
          <a:bodyPr wrap="square" rtlCol="0">
            <a:spAutoFit/>
          </a:bodyPr>
          <a:lstStyle/>
          <a:p>
            <a:pPr algn="ctr"/>
            <a:r>
              <a:rPr lang="en-GB" sz="3200" dirty="0">
                <a:solidFill>
                  <a:schemeClr val="accent1">
                    <a:lumMod val="75000"/>
                  </a:schemeClr>
                </a:solidFill>
              </a:rPr>
              <a:t>Availability problems by titles (1117 sample)</a:t>
            </a:r>
          </a:p>
        </p:txBody>
      </p:sp>
      <p:graphicFrame>
        <p:nvGraphicFramePr>
          <p:cNvPr id="6" name="Chart 5"/>
          <p:cNvGraphicFramePr/>
          <p:nvPr>
            <p:extLst>
              <p:ext uri="{D42A27DB-BD31-4B8C-83A1-F6EECF244321}">
                <p14:modId xmlns:p14="http://schemas.microsoft.com/office/powerpoint/2010/main" val="3508017"/>
              </p:ext>
            </p:extLst>
          </p:nvPr>
        </p:nvGraphicFramePr>
        <p:xfrm>
          <a:off x="625642" y="1097280"/>
          <a:ext cx="8028823" cy="522722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7777214" y="1464121"/>
            <a:ext cx="4004109" cy="4493538"/>
          </a:xfrm>
          <a:prstGeom prst="rect">
            <a:avLst/>
          </a:prstGeom>
          <a:noFill/>
        </p:spPr>
        <p:txBody>
          <a:bodyPr wrap="square" rtlCol="0">
            <a:spAutoFit/>
          </a:bodyPr>
          <a:lstStyle/>
          <a:p>
            <a:pPr marL="285750" indent="-285750">
              <a:buFont typeface="Arial" panose="020B0604020202020204" pitchFamily="34" charset="0"/>
              <a:buChar char="•"/>
            </a:pPr>
            <a:r>
              <a:rPr lang="en-GB" sz="2200" dirty="0"/>
              <a:t>Majority of titles are Print-only</a:t>
            </a:r>
          </a:p>
          <a:p>
            <a:pPr marL="285750" indent="-285750">
              <a:buFont typeface="Arial" panose="020B0604020202020204" pitchFamily="34" charset="0"/>
              <a:buChar char="•"/>
            </a:pPr>
            <a:r>
              <a:rPr lang="en-GB" sz="2200" dirty="0"/>
              <a:t>A good proportion of e-books are still “unavailable” to libraries even if an e version exists (reasons </a:t>
            </a:r>
            <a:r>
              <a:rPr lang="en-GB" sz="2200" dirty="0" err="1"/>
              <a:t>eg</a:t>
            </a:r>
            <a:r>
              <a:rPr lang="en-GB" sz="2200" dirty="0"/>
              <a:t>: non available in UK, no </a:t>
            </a:r>
            <a:r>
              <a:rPr lang="en-GB" sz="2200" dirty="0" err="1"/>
              <a:t>inst</a:t>
            </a:r>
            <a:r>
              <a:rPr lang="en-GB" sz="2200" dirty="0"/>
              <a:t> licence or unsuitable to needs, too expensive; not on right platform)</a:t>
            </a:r>
          </a:p>
          <a:p>
            <a:pPr marL="285750" indent="-285750">
              <a:buFont typeface="Arial" panose="020B0604020202020204" pitchFamily="34" charset="0"/>
              <a:buChar char="•"/>
            </a:pPr>
            <a:r>
              <a:rPr lang="en-GB" sz="2200" dirty="0"/>
              <a:t>Most titles seem to fall within arts &amp; humanities and social sciences, but no “scientific” analysis done </a:t>
            </a:r>
          </a:p>
        </p:txBody>
      </p:sp>
    </p:spTree>
    <p:extLst>
      <p:ext uri="{BB962C8B-B14F-4D97-AF65-F5344CB8AC3E}">
        <p14:creationId xmlns:p14="http://schemas.microsoft.com/office/powerpoint/2010/main" val="276704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32185" y="309489"/>
            <a:ext cx="7863840" cy="1077218"/>
          </a:xfrm>
          <a:prstGeom prst="rect">
            <a:avLst/>
          </a:prstGeom>
          <a:noFill/>
        </p:spPr>
        <p:txBody>
          <a:bodyPr wrap="square" rtlCol="0">
            <a:spAutoFit/>
          </a:bodyPr>
          <a:lstStyle/>
          <a:p>
            <a:pPr algn="ctr"/>
            <a:r>
              <a:rPr lang="en-GB" sz="3200" dirty="0">
                <a:solidFill>
                  <a:schemeClr val="accent1">
                    <a:lumMod val="75000"/>
                  </a:schemeClr>
                </a:solidFill>
              </a:rPr>
              <a:t>Titles by date of publication (1117 sample)</a:t>
            </a:r>
          </a:p>
          <a:p>
            <a:pPr algn="ctr"/>
            <a:endParaRPr lang="en-GB" sz="3200" dirty="0">
              <a:solidFill>
                <a:schemeClr val="accent1">
                  <a:lumMod val="75000"/>
                </a:schemeClr>
              </a:solidFill>
            </a:endParaRPr>
          </a:p>
        </p:txBody>
      </p:sp>
      <p:graphicFrame>
        <p:nvGraphicFramePr>
          <p:cNvPr id="7" name="Chart 6"/>
          <p:cNvGraphicFramePr/>
          <p:nvPr>
            <p:extLst>
              <p:ext uri="{D42A27DB-BD31-4B8C-83A1-F6EECF244321}">
                <p14:modId xmlns:p14="http://schemas.microsoft.com/office/powerpoint/2010/main" val="1813557507"/>
              </p:ext>
            </p:extLst>
          </p:nvPr>
        </p:nvGraphicFramePr>
        <p:xfrm>
          <a:off x="1077719" y="1125271"/>
          <a:ext cx="7748648" cy="530440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211377" y="2002055"/>
            <a:ext cx="2897204" cy="2123658"/>
          </a:xfrm>
          <a:prstGeom prst="rect">
            <a:avLst/>
          </a:prstGeom>
          <a:noFill/>
        </p:spPr>
        <p:txBody>
          <a:bodyPr wrap="square" rtlCol="0">
            <a:spAutoFit/>
          </a:bodyPr>
          <a:lstStyle/>
          <a:p>
            <a:pPr marL="285750" indent="-285750">
              <a:buFont typeface="Arial" panose="020B0604020202020204" pitchFamily="34" charset="0"/>
              <a:buChar char="•"/>
            </a:pPr>
            <a:r>
              <a:rPr lang="en-GB" sz="2200" dirty="0"/>
              <a:t>Majority of in-demand titles were published from the 1980s onward</a:t>
            </a:r>
          </a:p>
          <a:p>
            <a:pPr marL="285750" indent="-285750">
              <a:buFont typeface="Arial" panose="020B0604020202020204" pitchFamily="34" charset="0"/>
              <a:buChar char="•"/>
            </a:pPr>
            <a:r>
              <a:rPr lang="en-GB" sz="2200" dirty="0"/>
              <a:t>No interest in Public Domain books</a:t>
            </a:r>
          </a:p>
        </p:txBody>
      </p:sp>
    </p:spTree>
    <p:extLst>
      <p:ext uri="{BB962C8B-B14F-4D97-AF65-F5344CB8AC3E}">
        <p14:creationId xmlns:p14="http://schemas.microsoft.com/office/powerpoint/2010/main" val="2888509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1436" y="213236"/>
            <a:ext cx="7863840" cy="1077218"/>
          </a:xfrm>
          <a:prstGeom prst="rect">
            <a:avLst/>
          </a:prstGeom>
          <a:noFill/>
        </p:spPr>
        <p:txBody>
          <a:bodyPr wrap="square" rtlCol="0">
            <a:spAutoFit/>
          </a:bodyPr>
          <a:lstStyle/>
          <a:p>
            <a:pPr algn="ctr"/>
            <a:r>
              <a:rPr lang="en-GB" sz="3200" dirty="0">
                <a:solidFill>
                  <a:schemeClr val="accent1">
                    <a:lumMod val="75000"/>
                  </a:schemeClr>
                </a:solidFill>
              </a:rPr>
              <a:t>Top 10 publishers (1117 sample)</a:t>
            </a:r>
          </a:p>
          <a:p>
            <a:pPr algn="ctr"/>
            <a:endParaRPr lang="en-GB" sz="3200" dirty="0">
              <a:solidFill>
                <a:schemeClr val="accent1">
                  <a:lumMod val="75000"/>
                </a:schemeClr>
              </a:solidFill>
            </a:endParaRPr>
          </a:p>
        </p:txBody>
      </p:sp>
      <p:graphicFrame>
        <p:nvGraphicFramePr>
          <p:cNvPr id="6" name="Chart 5"/>
          <p:cNvGraphicFramePr/>
          <p:nvPr>
            <p:extLst>
              <p:ext uri="{D42A27DB-BD31-4B8C-83A1-F6EECF244321}">
                <p14:modId xmlns:p14="http://schemas.microsoft.com/office/powerpoint/2010/main" val="3715539060"/>
              </p:ext>
            </p:extLst>
          </p:nvPr>
        </p:nvGraphicFramePr>
        <p:xfrm>
          <a:off x="672517" y="1203827"/>
          <a:ext cx="8663990" cy="531247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9240253" y="1290454"/>
            <a:ext cx="2646947" cy="4770537"/>
          </a:xfrm>
          <a:prstGeom prst="rect">
            <a:avLst/>
          </a:prstGeom>
          <a:noFill/>
        </p:spPr>
        <p:txBody>
          <a:bodyPr wrap="square" rtlCol="0">
            <a:spAutoFit/>
          </a:bodyPr>
          <a:lstStyle/>
          <a:p>
            <a:pPr marL="285750" indent="-285750">
              <a:buFont typeface="Arial" panose="020B0604020202020204" pitchFamily="34" charset="0"/>
              <a:buChar char="•"/>
            </a:pPr>
            <a:r>
              <a:rPr lang="en-GB" sz="2200" dirty="0"/>
              <a:t>20.4% of titles (228) are Print-only/out of commerce</a:t>
            </a:r>
          </a:p>
          <a:p>
            <a:pPr marL="285750" indent="-285750">
              <a:buFont typeface="Arial" panose="020B0604020202020204" pitchFamily="34" charset="0"/>
              <a:buChar char="•"/>
            </a:pPr>
            <a:r>
              <a:rPr lang="en-GB" sz="2200" dirty="0" smtClean="0"/>
              <a:t>Publishers and </a:t>
            </a:r>
            <a:r>
              <a:rPr lang="en-GB" sz="2200" dirty="0"/>
              <a:t>titles </a:t>
            </a:r>
            <a:r>
              <a:rPr lang="en-GB" sz="2200" dirty="0" smtClean="0"/>
              <a:t>distribution by category will </a:t>
            </a:r>
            <a:r>
              <a:rPr lang="en-GB" sz="2200" dirty="0"/>
              <a:t>change as some </a:t>
            </a:r>
            <a:r>
              <a:rPr lang="en-GB" sz="2200" dirty="0" smtClean="0"/>
              <a:t>publishers </a:t>
            </a:r>
            <a:r>
              <a:rPr lang="en-GB" sz="2200" dirty="0"/>
              <a:t>have merged with others, we’re checking </a:t>
            </a:r>
            <a:r>
              <a:rPr lang="en-GB" sz="2200" dirty="0" smtClean="0"/>
              <a:t>this</a:t>
            </a:r>
          </a:p>
          <a:p>
            <a:pPr marL="285750" indent="-285750">
              <a:buFont typeface="Arial" panose="020B0604020202020204" pitchFamily="34" charset="0"/>
              <a:buChar char="•"/>
            </a:pPr>
            <a:r>
              <a:rPr lang="en-GB" sz="2200" dirty="0" smtClean="0"/>
              <a:t>Long tail </a:t>
            </a:r>
            <a:endParaRPr lang="en-GB" sz="2200" dirty="0"/>
          </a:p>
          <a:p>
            <a:r>
              <a:rPr lang="en-GB" dirty="0"/>
              <a:t> </a:t>
            </a:r>
          </a:p>
        </p:txBody>
      </p:sp>
    </p:spTree>
    <p:extLst>
      <p:ext uri="{BB962C8B-B14F-4D97-AF65-F5344CB8AC3E}">
        <p14:creationId xmlns:p14="http://schemas.microsoft.com/office/powerpoint/2010/main" val="128010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06717" y="701278"/>
            <a:ext cx="5486400" cy="5410200"/>
          </a:xfrm>
          <a:prstGeom prst="rect">
            <a:avLst/>
          </a:prstGeom>
        </p:spPr>
      </p:pic>
      <p:sp>
        <p:nvSpPr>
          <p:cNvPr id="2" name="TextBox 1"/>
          <p:cNvSpPr txBox="1"/>
          <p:nvPr/>
        </p:nvSpPr>
        <p:spPr>
          <a:xfrm>
            <a:off x="575045" y="1500128"/>
            <a:ext cx="5542144" cy="800219"/>
          </a:xfrm>
          <a:prstGeom prst="rect">
            <a:avLst/>
          </a:prstGeom>
          <a:noFill/>
        </p:spPr>
        <p:txBody>
          <a:bodyPr wrap="square" rtlCol="0">
            <a:spAutoFit/>
          </a:bodyPr>
          <a:lstStyle/>
          <a:p>
            <a:r>
              <a:rPr lang="en-GB" sz="2800" dirty="0" smtClean="0">
                <a:solidFill>
                  <a:srgbClr val="0070C0"/>
                </a:solidFill>
                <a:latin typeface="Corbel" panose="020B0503020204020204" pitchFamily="34" charset="0"/>
              </a:rPr>
              <a:t>The National Monograph Strategy</a:t>
            </a:r>
          </a:p>
          <a:p>
            <a:r>
              <a:rPr lang="en-GB" dirty="0" smtClean="0">
                <a:solidFill>
                  <a:schemeClr val="bg1">
                    <a:lumMod val="50000"/>
                  </a:schemeClr>
                </a:solidFill>
                <a:latin typeface="Corbel" panose="020B0503020204020204" pitchFamily="34" charset="0"/>
              </a:rPr>
              <a:t>2012 - 2014</a:t>
            </a:r>
            <a:endParaRPr lang="en-GB" dirty="0">
              <a:solidFill>
                <a:schemeClr val="bg1">
                  <a:lumMod val="50000"/>
                </a:schemeClr>
              </a:solidFill>
              <a:latin typeface="Corbel" panose="020B0503020204020204" pitchFamily="34" charset="0"/>
            </a:endParaRPr>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059" y="0"/>
            <a:ext cx="94637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75045" y="3406378"/>
            <a:ext cx="6074572" cy="2554545"/>
          </a:xfrm>
          <a:prstGeom prst="rect">
            <a:avLst/>
          </a:prstGeom>
          <a:noFill/>
        </p:spPr>
        <p:txBody>
          <a:bodyPr wrap="square" rtlCol="0">
            <a:spAutoFit/>
          </a:bodyPr>
          <a:lstStyle/>
          <a:p>
            <a:r>
              <a:rPr lang="en-GB" sz="4000" dirty="0" smtClean="0">
                <a:latin typeface="Corbel" panose="020B0503020204020204" pitchFamily="34" charset="0"/>
              </a:rPr>
              <a:t>The Vision</a:t>
            </a:r>
          </a:p>
          <a:p>
            <a:endParaRPr lang="en-GB" sz="2400" dirty="0" smtClean="0">
              <a:latin typeface="Corbel" panose="020B0503020204020204" pitchFamily="34" charset="0"/>
            </a:endParaRPr>
          </a:p>
          <a:p>
            <a:r>
              <a:rPr lang="en-GB" sz="2400" dirty="0" smtClean="0">
                <a:latin typeface="Corbel" panose="020B0503020204020204" pitchFamily="34" charset="0"/>
              </a:rPr>
              <a:t>Within 5 years UK researchers and students will have unparalleled access to a distributed national research collection enabled by an open collaborative national infrastructure</a:t>
            </a:r>
            <a:endParaRPr lang="en-GB" sz="2400" dirty="0">
              <a:latin typeface="Corbel" panose="020B0503020204020204" pitchFamily="34" charset="0"/>
            </a:endParaRPr>
          </a:p>
        </p:txBody>
      </p:sp>
    </p:spTree>
    <p:extLst>
      <p:ext uri="{BB962C8B-B14F-4D97-AF65-F5344CB8AC3E}">
        <p14:creationId xmlns:p14="http://schemas.microsoft.com/office/powerpoint/2010/main" val="2530351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Content Placeholder 9"/>
          <p:cNvGraphicFramePr>
            <a:graphicFrameLocks/>
          </p:cNvGraphicFramePr>
          <p:nvPr>
            <p:extLst>
              <p:ext uri="{D42A27DB-BD31-4B8C-83A1-F6EECF244321}">
                <p14:modId xmlns:p14="http://schemas.microsoft.com/office/powerpoint/2010/main" val="1284759261"/>
              </p:ext>
            </p:extLst>
          </p:nvPr>
        </p:nvGraphicFramePr>
        <p:xfrm>
          <a:off x="398035" y="1414915"/>
          <a:ext cx="5954639" cy="489925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897945" y="300037"/>
            <a:ext cx="6879101" cy="584775"/>
          </a:xfrm>
          <a:prstGeom prst="rect">
            <a:avLst/>
          </a:prstGeom>
          <a:noFill/>
        </p:spPr>
        <p:txBody>
          <a:bodyPr wrap="square" rtlCol="0">
            <a:spAutoFit/>
          </a:bodyPr>
          <a:lstStyle/>
          <a:p>
            <a:pPr algn="ctr"/>
            <a:r>
              <a:rPr lang="en-GB" sz="3200" dirty="0">
                <a:solidFill>
                  <a:schemeClr val="accent1">
                    <a:lumMod val="75000"/>
                  </a:schemeClr>
                </a:solidFill>
              </a:rPr>
              <a:t>Libraries’ requirements</a:t>
            </a:r>
          </a:p>
        </p:txBody>
      </p:sp>
      <p:graphicFrame>
        <p:nvGraphicFramePr>
          <p:cNvPr id="6" name="Content Placeholder 9"/>
          <p:cNvGraphicFramePr>
            <a:graphicFrameLocks/>
          </p:cNvGraphicFramePr>
          <p:nvPr>
            <p:extLst>
              <p:ext uri="{D42A27DB-BD31-4B8C-83A1-F6EECF244321}">
                <p14:modId xmlns:p14="http://schemas.microsoft.com/office/powerpoint/2010/main" val="1005271003"/>
              </p:ext>
            </p:extLst>
          </p:nvPr>
        </p:nvGraphicFramePr>
        <p:xfrm>
          <a:off x="6853188" y="1299412"/>
          <a:ext cx="4831881" cy="4899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4899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68268" y="600075"/>
            <a:ext cx="9603790" cy="584775"/>
          </a:xfrm>
          <a:prstGeom prst="rect">
            <a:avLst/>
          </a:prstGeom>
          <a:noFill/>
        </p:spPr>
        <p:txBody>
          <a:bodyPr wrap="square" rtlCol="0">
            <a:spAutoFit/>
          </a:bodyPr>
          <a:lstStyle/>
          <a:p>
            <a:pPr algn="ctr"/>
            <a:r>
              <a:rPr lang="en-GB" sz="3200" dirty="0">
                <a:solidFill>
                  <a:schemeClr val="accent1">
                    <a:lumMod val="75000"/>
                  </a:schemeClr>
                </a:solidFill>
              </a:rPr>
              <a:t>Requirements that a solution should satisfy</a:t>
            </a:r>
          </a:p>
        </p:txBody>
      </p:sp>
      <p:sp>
        <p:nvSpPr>
          <p:cNvPr id="4" name="TextBox 3"/>
          <p:cNvSpPr txBox="1"/>
          <p:nvPr/>
        </p:nvSpPr>
        <p:spPr>
          <a:xfrm>
            <a:off x="981075" y="1516768"/>
            <a:ext cx="10523913" cy="5386090"/>
          </a:xfrm>
          <a:prstGeom prst="rect">
            <a:avLst/>
          </a:prstGeom>
          <a:noFill/>
        </p:spPr>
        <p:txBody>
          <a:bodyPr wrap="square" rtlCol="0">
            <a:spAutoFit/>
          </a:bodyPr>
          <a:lstStyle/>
          <a:p>
            <a:pPr marL="457200" indent="-457200">
              <a:buFont typeface="+mj-lt"/>
              <a:buAutoNum type="arabicPeriod"/>
            </a:pPr>
            <a:r>
              <a:rPr lang="en-GB" sz="2400" dirty="0"/>
              <a:t>Ability to “</a:t>
            </a:r>
            <a:r>
              <a:rPr lang="en-GB" sz="2800" b="1" dirty="0">
                <a:solidFill>
                  <a:schemeClr val="accent1">
                    <a:lumMod val="75000"/>
                  </a:schemeClr>
                </a:solidFill>
              </a:rPr>
              <a:t>aggregate</a:t>
            </a:r>
            <a:r>
              <a:rPr lang="en-GB" sz="2400" dirty="0"/>
              <a:t>” problem titles from libraries’ reading lists </a:t>
            </a:r>
          </a:p>
          <a:p>
            <a:pPr marL="457200" indent="-457200">
              <a:buFont typeface="+mj-lt"/>
              <a:buAutoNum type="arabicPeriod"/>
            </a:pPr>
            <a:r>
              <a:rPr lang="en-GB" sz="2400" dirty="0"/>
              <a:t>Check </a:t>
            </a:r>
            <a:r>
              <a:rPr lang="en-GB" sz="2800" b="1" dirty="0">
                <a:solidFill>
                  <a:schemeClr val="accent1">
                    <a:lumMod val="75000"/>
                  </a:schemeClr>
                </a:solidFill>
              </a:rPr>
              <a:t>reliability of bibliographic data </a:t>
            </a:r>
            <a:r>
              <a:rPr lang="en-GB" sz="2400" dirty="0"/>
              <a:t>(publishers, ISBNs.</a:t>
            </a:r>
            <a:r>
              <a:rPr lang="en-GB" sz="2800" dirty="0"/>
              <a:t>.) </a:t>
            </a:r>
            <a:r>
              <a:rPr lang="en-GB" sz="2400" dirty="0"/>
              <a:t>from libraries against authority source (</a:t>
            </a:r>
            <a:r>
              <a:rPr lang="en-GB" sz="2400" dirty="0" err="1"/>
              <a:t>eg</a:t>
            </a:r>
            <a:r>
              <a:rPr lang="en-GB" sz="2400" dirty="0"/>
              <a:t> Nielsen database?)</a:t>
            </a:r>
          </a:p>
          <a:p>
            <a:pPr marL="457200" indent="-457200">
              <a:buFont typeface="+mj-lt"/>
              <a:buAutoNum type="arabicPeriod"/>
            </a:pPr>
            <a:r>
              <a:rPr lang="en-GB" sz="2400" dirty="0"/>
              <a:t>Identify </a:t>
            </a:r>
            <a:r>
              <a:rPr lang="en-GB" sz="2800" b="1" dirty="0">
                <a:solidFill>
                  <a:schemeClr val="accent1">
                    <a:lumMod val="75000"/>
                  </a:schemeClr>
                </a:solidFill>
              </a:rPr>
              <a:t>copyright owners </a:t>
            </a:r>
            <a:r>
              <a:rPr lang="en-GB" sz="2400" dirty="0"/>
              <a:t>and obtain </a:t>
            </a:r>
            <a:r>
              <a:rPr lang="en-GB" sz="2800" b="1" dirty="0">
                <a:solidFill>
                  <a:schemeClr val="accent1">
                    <a:lumMod val="75000"/>
                  </a:schemeClr>
                </a:solidFill>
              </a:rPr>
              <a:t>licencing permissions</a:t>
            </a:r>
          </a:p>
          <a:p>
            <a:pPr marL="457200" indent="-457200">
              <a:buFont typeface="+mj-lt"/>
              <a:buAutoNum type="arabicPeriod"/>
            </a:pPr>
            <a:r>
              <a:rPr lang="en-GB" sz="2400" dirty="0"/>
              <a:t>Cater for a </a:t>
            </a:r>
            <a:r>
              <a:rPr lang="en-GB" sz="2400" dirty="0">
                <a:solidFill>
                  <a:schemeClr val="accent1">
                    <a:lumMod val="75000"/>
                  </a:schemeClr>
                </a:solidFill>
              </a:rPr>
              <a:t>“</a:t>
            </a:r>
            <a:r>
              <a:rPr lang="en-GB" sz="2800" b="1" dirty="0">
                <a:solidFill>
                  <a:schemeClr val="accent1">
                    <a:lumMod val="75000"/>
                  </a:schemeClr>
                </a:solidFill>
              </a:rPr>
              <a:t>long tail” pattern of requests</a:t>
            </a:r>
            <a:r>
              <a:rPr lang="en-GB" sz="2400" dirty="0">
                <a:solidFill>
                  <a:schemeClr val="accent1">
                    <a:lumMod val="75000"/>
                  </a:schemeClr>
                </a:solidFill>
              </a:rPr>
              <a:t> </a:t>
            </a:r>
            <a:r>
              <a:rPr lang="en-GB" sz="2400" dirty="0"/>
              <a:t>from libraries</a:t>
            </a:r>
          </a:p>
          <a:p>
            <a:pPr marL="457200" indent="-457200">
              <a:buFont typeface="+mj-lt"/>
              <a:buAutoNum type="arabicPeriod"/>
            </a:pPr>
            <a:r>
              <a:rPr lang="en-GB" sz="2400" dirty="0"/>
              <a:t>Deliver a </a:t>
            </a:r>
            <a:r>
              <a:rPr lang="en-GB" sz="2800" b="1" dirty="0">
                <a:solidFill>
                  <a:schemeClr val="accent1">
                    <a:lumMod val="75000"/>
                  </a:schemeClr>
                </a:solidFill>
              </a:rPr>
              <a:t>timely service </a:t>
            </a:r>
            <a:r>
              <a:rPr lang="en-GB" sz="2400" dirty="0"/>
              <a:t>for digital copies within short time (few weeks)</a:t>
            </a:r>
          </a:p>
          <a:p>
            <a:pPr marL="457200" indent="-457200">
              <a:buFont typeface="+mj-lt"/>
              <a:buAutoNum type="arabicPeriod"/>
            </a:pPr>
            <a:r>
              <a:rPr lang="en-GB" sz="2400" dirty="0"/>
              <a:t>Digital copy </a:t>
            </a:r>
            <a:r>
              <a:rPr lang="en-GB" sz="2800" b="1" dirty="0">
                <a:solidFill>
                  <a:schemeClr val="accent1">
                    <a:lumMod val="75000"/>
                  </a:schemeClr>
                </a:solidFill>
              </a:rPr>
              <a:t>cost</a:t>
            </a:r>
            <a:r>
              <a:rPr lang="en-GB" sz="2000" dirty="0">
                <a:solidFill>
                  <a:schemeClr val="accent1">
                    <a:lumMod val="75000"/>
                  </a:schemeClr>
                </a:solidFill>
              </a:rPr>
              <a:t> </a:t>
            </a:r>
            <a:r>
              <a:rPr lang="en-GB" sz="2400" dirty="0"/>
              <a:t>should not be more than a print copy, if available, max £100</a:t>
            </a:r>
          </a:p>
          <a:p>
            <a:pPr marL="457200" indent="-457200">
              <a:buFont typeface="+mj-lt"/>
              <a:buAutoNum type="arabicPeriod"/>
            </a:pPr>
            <a:r>
              <a:rPr lang="en-GB" sz="2400" dirty="0"/>
              <a:t>On </a:t>
            </a:r>
            <a:r>
              <a:rPr lang="en-GB" sz="2800" b="1" dirty="0">
                <a:solidFill>
                  <a:schemeClr val="accent1">
                    <a:lumMod val="75000"/>
                  </a:schemeClr>
                </a:solidFill>
              </a:rPr>
              <a:t>demand service </a:t>
            </a:r>
            <a:r>
              <a:rPr lang="en-GB" sz="2400" dirty="0"/>
              <a:t>(</a:t>
            </a:r>
            <a:r>
              <a:rPr lang="en-GB" sz="2400" dirty="0" err="1"/>
              <a:t>eg</a:t>
            </a:r>
            <a:r>
              <a:rPr lang="en-GB" sz="2400" dirty="0"/>
              <a:t> digitisation/provision of digital copy) seemed most appropriate route for </a:t>
            </a:r>
            <a:r>
              <a:rPr lang="en-GB" sz="2400" i="1" dirty="0"/>
              <a:t>ad hoc</a:t>
            </a:r>
            <a:r>
              <a:rPr lang="en-GB" sz="2400" dirty="0"/>
              <a:t> requests, through existing mechanisms </a:t>
            </a:r>
            <a:r>
              <a:rPr lang="en-GB" sz="2400" dirty="0" err="1"/>
              <a:t>eg</a:t>
            </a:r>
            <a:r>
              <a:rPr lang="en-GB" sz="2400" dirty="0"/>
              <a:t> BL</a:t>
            </a:r>
          </a:p>
          <a:p>
            <a:pPr marL="457200" indent="-457200">
              <a:buFont typeface="+mj-lt"/>
              <a:buAutoNum type="arabicPeriod"/>
            </a:pPr>
            <a:r>
              <a:rPr lang="en-GB" sz="2400" dirty="0" smtClean="0"/>
              <a:t>Appropriate</a:t>
            </a:r>
            <a:r>
              <a:rPr lang="en-GB" sz="2800" b="1" dirty="0" smtClean="0">
                <a:solidFill>
                  <a:schemeClr val="accent1">
                    <a:lumMod val="75000"/>
                  </a:schemeClr>
                </a:solidFill>
              </a:rPr>
              <a:t> format</a:t>
            </a:r>
            <a:r>
              <a:rPr lang="en-GB" sz="2400" dirty="0"/>
              <a:t>: searchable pdf as minimum but </a:t>
            </a:r>
            <a:r>
              <a:rPr lang="en-GB" sz="2400" dirty="0" err="1"/>
              <a:t>epub</a:t>
            </a:r>
            <a:r>
              <a:rPr lang="en-GB" sz="2400" dirty="0"/>
              <a:t> or HTML5 preferred. Accessibility for users with disabilities a big problem, </a:t>
            </a:r>
            <a:r>
              <a:rPr lang="en-GB" sz="2400" dirty="0" err="1"/>
              <a:t>eg</a:t>
            </a:r>
            <a:r>
              <a:rPr lang="en-GB" sz="2400" dirty="0"/>
              <a:t> screen readers </a:t>
            </a:r>
            <a:r>
              <a:rPr lang="en-GB" sz="2400" dirty="0" err="1"/>
              <a:t>etc</a:t>
            </a:r>
            <a:endParaRPr lang="en-GB" sz="2400" dirty="0"/>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1003196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77324" y="495758"/>
            <a:ext cx="9603790" cy="584775"/>
          </a:xfrm>
          <a:prstGeom prst="rect">
            <a:avLst/>
          </a:prstGeom>
          <a:noFill/>
        </p:spPr>
        <p:txBody>
          <a:bodyPr wrap="square" rtlCol="0" anchor="t">
            <a:spAutoFit/>
          </a:bodyPr>
          <a:lstStyle/>
          <a:p>
            <a:pPr algn="ctr"/>
            <a:r>
              <a:rPr lang="en-GB" sz="3200" dirty="0">
                <a:solidFill>
                  <a:schemeClr val="accent1">
                    <a:lumMod val="75000"/>
                  </a:schemeClr>
                </a:solidFill>
              </a:rPr>
              <a:t>Mapping publicly available digitised books</a:t>
            </a:r>
            <a:endParaRPr lang="en-US" sz="3200" dirty="0">
              <a:solidFill>
                <a:schemeClr val="accent1">
                  <a:lumMod val="75000"/>
                </a:schemeClr>
              </a:solidFill>
            </a:endParaRPr>
          </a:p>
        </p:txBody>
      </p:sp>
      <p:pic>
        <p:nvPicPr>
          <p:cNvPr id="4" name="Picture 3"/>
          <p:cNvPicPr>
            <a:picLocks noChangeAspect="1"/>
          </p:cNvPicPr>
          <p:nvPr/>
        </p:nvPicPr>
        <p:blipFill>
          <a:blip r:embed="rId4"/>
          <a:stretch>
            <a:fillRect/>
          </a:stretch>
        </p:blipFill>
        <p:spPr>
          <a:xfrm>
            <a:off x="362213" y="1314873"/>
            <a:ext cx="6208294" cy="5275823"/>
          </a:xfrm>
          <a:prstGeom prst="rect">
            <a:avLst/>
          </a:prstGeom>
        </p:spPr>
      </p:pic>
      <p:sp>
        <p:nvSpPr>
          <p:cNvPr id="10" name="TextBox 9"/>
          <p:cNvSpPr txBox="1"/>
          <p:nvPr/>
        </p:nvSpPr>
        <p:spPr>
          <a:xfrm>
            <a:off x="6285297" y="1545706"/>
            <a:ext cx="5245769" cy="557075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Related project evaluating sources of digitised openly available books with the aim to link NBK records to existing digitised copies</a:t>
            </a:r>
          </a:p>
          <a:p>
            <a:pPr marL="285750" indent="-285750">
              <a:buFont typeface="Arial" panose="020B0604020202020204" pitchFamily="34" charset="0"/>
              <a:buChar char="•"/>
            </a:pPr>
            <a:r>
              <a:rPr lang="en-GB" sz="2000" dirty="0" smtClean="0"/>
              <a:t>Starting with major sources (</a:t>
            </a:r>
            <a:r>
              <a:rPr lang="en-GB" sz="2000" dirty="0" err="1" smtClean="0"/>
              <a:t>Hathi</a:t>
            </a:r>
            <a:r>
              <a:rPr lang="en-GB" sz="2000" dirty="0" smtClean="0"/>
              <a:t>, IA, Project Gutenberg) and moving on to others (</a:t>
            </a:r>
            <a:r>
              <a:rPr lang="en-GB" sz="2000" dirty="0" err="1" smtClean="0"/>
              <a:t>eg</a:t>
            </a:r>
            <a:r>
              <a:rPr lang="en-GB" sz="2000" dirty="0" smtClean="0"/>
              <a:t> </a:t>
            </a:r>
            <a:r>
              <a:rPr lang="en-GB" sz="2000" dirty="0" err="1" smtClean="0"/>
              <a:t>Europeana</a:t>
            </a:r>
            <a:r>
              <a:rPr lang="en-GB" sz="2000" dirty="0" smtClean="0"/>
              <a:t>, DPLA…)</a:t>
            </a:r>
          </a:p>
          <a:p>
            <a:pPr marL="285750" indent="-285750">
              <a:buFont typeface="Arial" panose="020B0604020202020204" pitchFamily="34" charset="0"/>
              <a:buChar char="•"/>
            </a:pPr>
            <a:r>
              <a:rPr lang="en-GB" sz="2000" dirty="0" smtClean="0"/>
              <a:t>Key challenge in identifying books: different terminology used to express licences (PD, CC, Not in copyright…)</a:t>
            </a:r>
          </a:p>
          <a:p>
            <a:pPr marL="285750" indent="-285750">
              <a:buFont typeface="Arial" panose="020B0604020202020204" pitchFamily="34" charset="0"/>
              <a:buChar char="•"/>
            </a:pPr>
            <a:r>
              <a:rPr lang="en-GB" sz="2000" dirty="0" smtClean="0"/>
              <a:t>Other issues to consider will be:</a:t>
            </a:r>
          </a:p>
          <a:p>
            <a:pPr marL="742950" lvl="1" indent="-285750">
              <a:buFont typeface="Arial" panose="020B0604020202020204" pitchFamily="34" charset="0"/>
              <a:buChar char="•"/>
            </a:pPr>
            <a:r>
              <a:rPr lang="en-GB" sz="2000" dirty="0" smtClean="0"/>
              <a:t>Overlap/de-duplication?</a:t>
            </a:r>
          </a:p>
          <a:p>
            <a:pPr marL="742950" lvl="1" indent="-285750">
              <a:buFont typeface="Arial" panose="020B0604020202020204" pitchFamily="34" charset="0"/>
              <a:buChar char="•"/>
            </a:pPr>
            <a:r>
              <a:rPr lang="en-GB" sz="2000" dirty="0" smtClean="0"/>
              <a:t>Trust and persistent URLs</a:t>
            </a:r>
          </a:p>
          <a:p>
            <a:pPr marL="742950" lvl="1" indent="-285750">
              <a:buFont typeface="Arial" panose="020B0604020202020204" pitchFamily="34" charset="0"/>
              <a:buChar char="•"/>
            </a:pPr>
            <a:r>
              <a:rPr lang="en-GB" sz="2000" dirty="0" smtClean="0"/>
              <a:t>APIs</a:t>
            </a:r>
          </a:p>
          <a:p>
            <a:pPr marL="742950" lvl="1" indent="-285750">
              <a:buFont typeface="Arial" panose="020B0604020202020204" pitchFamily="34" charset="0"/>
              <a:buChar char="•"/>
            </a:pPr>
            <a:r>
              <a:rPr lang="en-GB" sz="2000" dirty="0" smtClean="0"/>
              <a:t>Of course part of a solution already exists through </a:t>
            </a:r>
            <a:r>
              <a:rPr lang="en-GB" sz="2000" dirty="0" err="1" smtClean="0"/>
              <a:t>WorldCat</a:t>
            </a:r>
            <a:r>
              <a:rPr lang="en-GB" sz="2000" dirty="0" smtClean="0"/>
              <a:t>&gt;</a:t>
            </a:r>
            <a:r>
              <a:rPr lang="en-GB" sz="2000" dirty="0" err="1" smtClean="0"/>
              <a:t>Hathi</a:t>
            </a:r>
            <a:r>
              <a:rPr lang="en-GB" sz="2000" dirty="0" smtClean="0"/>
              <a:t> Trust relationship</a:t>
            </a:r>
          </a:p>
          <a:p>
            <a:pPr marL="742950" lvl="1" indent="-285750">
              <a:buFont typeface="Arial" panose="020B0604020202020204" pitchFamily="34" charset="0"/>
              <a:buChar char="•"/>
            </a:pPr>
            <a:endParaRPr lang="en-GB" dirty="0" smtClean="0"/>
          </a:p>
          <a:p>
            <a:pPr marL="742950" lvl="1" indent="-285750">
              <a:buFont typeface="Arial" panose="020B0604020202020204" pitchFamily="34" charset="0"/>
              <a:buChar char="•"/>
            </a:pPr>
            <a:endParaRPr lang="en-GB" dirty="0"/>
          </a:p>
        </p:txBody>
      </p:sp>
      <p:sp>
        <p:nvSpPr>
          <p:cNvPr id="11" name="TextBox 10"/>
          <p:cNvSpPr txBox="1"/>
          <p:nvPr/>
        </p:nvSpPr>
        <p:spPr>
          <a:xfrm>
            <a:off x="9105499" y="1084041"/>
            <a:ext cx="1953929" cy="461665"/>
          </a:xfrm>
          <a:prstGeom prst="rect">
            <a:avLst/>
          </a:prstGeom>
          <a:noFill/>
        </p:spPr>
        <p:txBody>
          <a:bodyPr wrap="square" rtlCol="0">
            <a:spAutoFit/>
          </a:bodyPr>
          <a:lstStyle/>
          <a:p>
            <a:r>
              <a:rPr lang="en-GB" sz="2400" dirty="0" smtClean="0">
                <a:solidFill>
                  <a:schemeClr val="accent1">
                    <a:lumMod val="75000"/>
                  </a:schemeClr>
                </a:solidFill>
              </a:rPr>
              <a:t>[Just started]</a:t>
            </a:r>
            <a:endParaRPr lang="en-GB" sz="2400" dirty="0">
              <a:solidFill>
                <a:schemeClr val="accent1">
                  <a:lumMod val="75000"/>
                </a:schemeClr>
              </a:solidFill>
            </a:endParaRPr>
          </a:p>
        </p:txBody>
      </p:sp>
    </p:spTree>
    <p:extLst>
      <p:ext uri="{BB962C8B-B14F-4D97-AF65-F5344CB8AC3E}">
        <p14:creationId xmlns:p14="http://schemas.microsoft.com/office/powerpoint/2010/main" val="922044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89135" y="712630"/>
            <a:ext cx="9603790" cy="646331"/>
          </a:xfrm>
          <a:prstGeom prst="rect">
            <a:avLst/>
          </a:prstGeom>
          <a:noFill/>
        </p:spPr>
        <p:txBody>
          <a:bodyPr wrap="square" rtlCol="0">
            <a:spAutoFit/>
          </a:bodyPr>
          <a:lstStyle/>
          <a:p>
            <a:pPr algn="ctr"/>
            <a:r>
              <a:rPr lang="en-GB" sz="3600" dirty="0">
                <a:solidFill>
                  <a:schemeClr val="accent1">
                    <a:lumMod val="75000"/>
                  </a:schemeClr>
                </a:solidFill>
              </a:rPr>
              <a:t>Next steps</a:t>
            </a:r>
          </a:p>
        </p:txBody>
      </p:sp>
      <p:sp>
        <p:nvSpPr>
          <p:cNvPr id="3" name="TextBox 2"/>
          <p:cNvSpPr txBox="1"/>
          <p:nvPr/>
        </p:nvSpPr>
        <p:spPr>
          <a:xfrm>
            <a:off x="1099906" y="1635419"/>
            <a:ext cx="9609512" cy="4278094"/>
          </a:xfrm>
          <a:prstGeom prst="rect">
            <a:avLst/>
          </a:prstGeom>
          <a:noFill/>
        </p:spPr>
        <p:txBody>
          <a:bodyPr wrap="square" rtlCol="0">
            <a:spAutoFit/>
          </a:bodyPr>
          <a:lstStyle/>
          <a:p>
            <a:r>
              <a:rPr lang="en-GB" sz="2800" dirty="0">
                <a:solidFill>
                  <a:schemeClr val="accent1">
                    <a:lumMod val="75000"/>
                  </a:schemeClr>
                </a:solidFill>
              </a:rPr>
              <a:t>Digital access </a:t>
            </a:r>
            <a:r>
              <a:rPr lang="en-GB" sz="2800" dirty="0" smtClean="0">
                <a:solidFill>
                  <a:schemeClr val="accent1">
                    <a:lumMod val="75000"/>
                  </a:schemeClr>
                </a:solidFill>
              </a:rPr>
              <a:t>pilots</a:t>
            </a:r>
            <a:endParaRPr lang="en-GB" sz="2800" dirty="0"/>
          </a:p>
          <a:p>
            <a:pPr marL="342900" indent="-342900">
              <a:buFont typeface="Arial" panose="020B0604020202020204" pitchFamily="34" charset="0"/>
              <a:buChar char="•"/>
            </a:pPr>
            <a:r>
              <a:rPr lang="en-GB" sz="2400" dirty="0" smtClean="0"/>
              <a:t>final </a:t>
            </a:r>
            <a:r>
              <a:rPr lang="en-GB" sz="2400" dirty="0"/>
              <a:t>report and analysis of data will provide us with a good indication of the state and size of “the problem”</a:t>
            </a:r>
          </a:p>
          <a:p>
            <a:pPr marL="342900" indent="-342900">
              <a:buFont typeface="Arial" panose="020B0604020202020204" pitchFamily="34" charset="0"/>
              <a:buChar char="•"/>
            </a:pPr>
            <a:r>
              <a:rPr lang="en-GB" sz="2400" dirty="0"/>
              <a:t>p</a:t>
            </a:r>
            <a:r>
              <a:rPr lang="en-GB" sz="2400" dirty="0" smtClean="0"/>
              <a:t>hase </a:t>
            </a:r>
            <a:r>
              <a:rPr lang="en-GB" sz="2400" dirty="0"/>
              <a:t>2: approach top ten publishers </a:t>
            </a:r>
            <a:r>
              <a:rPr lang="en-GB" sz="2400" dirty="0" smtClean="0"/>
              <a:t>to </a:t>
            </a:r>
            <a:r>
              <a:rPr lang="en-GB" sz="2400" dirty="0"/>
              <a:t>explore the issues and see what the response is. Then plan next </a:t>
            </a:r>
            <a:r>
              <a:rPr lang="en-GB" sz="2400" dirty="0" smtClean="0"/>
              <a:t>phase accordingly.</a:t>
            </a:r>
          </a:p>
          <a:p>
            <a:endParaRPr lang="en-GB" sz="2400" dirty="0" smtClean="0"/>
          </a:p>
          <a:p>
            <a:r>
              <a:rPr lang="en-GB" sz="2800" dirty="0" smtClean="0">
                <a:solidFill>
                  <a:schemeClr val="accent1">
                    <a:lumMod val="75000"/>
                  </a:schemeClr>
                </a:solidFill>
              </a:rPr>
              <a:t>NBK</a:t>
            </a:r>
            <a:endParaRPr lang="en-GB" sz="2800" dirty="0">
              <a:solidFill>
                <a:schemeClr val="accent1">
                  <a:lumMod val="75000"/>
                </a:schemeClr>
              </a:solidFill>
            </a:endParaRPr>
          </a:p>
          <a:p>
            <a:pPr marL="342900" indent="-342900">
              <a:buFont typeface="Arial" panose="020B0604020202020204" pitchFamily="34" charset="0"/>
              <a:buChar char="•"/>
            </a:pPr>
            <a:r>
              <a:rPr lang="en-GB" sz="2400" dirty="0"/>
              <a:t>c</a:t>
            </a:r>
            <a:r>
              <a:rPr lang="en-GB" sz="2400" dirty="0" smtClean="0"/>
              <a:t>arry out dialogue </a:t>
            </a:r>
            <a:r>
              <a:rPr lang="en-GB" sz="2400" dirty="0"/>
              <a:t>with potential </a:t>
            </a:r>
            <a:r>
              <a:rPr lang="en-GB" sz="2400" dirty="0" smtClean="0"/>
              <a:t>suppliers over the Summer, formal procurement in progress, supplier selection in Oct 2016</a:t>
            </a:r>
            <a:endParaRPr lang="en-GB" sz="2400" dirty="0"/>
          </a:p>
          <a:p>
            <a:pPr marL="342900" indent="-342900">
              <a:buFont typeface="Arial" panose="020B0604020202020204" pitchFamily="34" charset="0"/>
              <a:buChar char="•"/>
            </a:pPr>
            <a:r>
              <a:rPr lang="en-GB" sz="2400" dirty="0"/>
              <a:t>clarify relationship between NBK and increasing access to digital books (</a:t>
            </a:r>
            <a:r>
              <a:rPr lang="en-GB" sz="2400" dirty="0" smtClean="0"/>
              <a:t>e.g. availability data</a:t>
            </a:r>
            <a:r>
              <a:rPr lang="en-GB" sz="2400" dirty="0"/>
              <a:t>, </a:t>
            </a:r>
            <a:r>
              <a:rPr lang="en-GB" sz="2400" dirty="0" smtClean="0"/>
              <a:t>licensing, workflow…)</a:t>
            </a:r>
            <a:endParaRPr lang="en-GB" sz="2400" dirty="0"/>
          </a:p>
        </p:txBody>
      </p:sp>
    </p:spTree>
    <p:extLst>
      <p:ext uri="{BB962C8B-B14F-4D97-AF65-F5344CB8AC3E}">
        <p14:creationId xmlns:p14="http://schemas.microsoft.com/office/powerpoint/2010/main" val="2421889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6735" y="1342768"/>
            <a:ext cx="10811390" cy="2585323"/>
          </a:xfrm>
          <a:prstGeom prst="rect">
            <a:avLst/>
          </a:prstGeom>
          <a:noFill/>
        </p:spPr>
        <p:txBody>
          <a:bodyPr wrap="square" rtlCol="0">
            <a:spAutoFit/>
          </a:bodyPr>
          <a:lstStyle/>
          <a:p>
            <a:r>
              <a:rPr lang="en-GB" sz="3600" dirty="0">
                <a:solidFill>
                  <a:schemeClr val="accent1">
                    <a:lumMod val="75000"/>
                  </a:schemeClr>
                </a:solidFill>
              </a:rPr>
              <a:t>Image credits</a:t>
            </a:r>
          </a:p>
          <a:p>
            <a:r>
              <a:rPr lang="en-GB" dirty="0"/>
              <a:t>C</a:t>
            </a:r>
            <a:r>
              <a:rPr lang="en-GB" dirty="0" smtClean="0"/>
              <a:t>oin </a:t>
            </a:r>
            <a:r>
              <a:rPr lang="en-GB" dirty="0"/>
              <a:t>by Kirill </a:t>
            </a:r>
            <a:r>
              <a:rPr lang="en-GB" dirty="0" err="1"/>
              <a:t>Tomilov</a:t>
            </a:r>
            <a:r>
              <a:rPr lang="en-GB" dirty="0"/>
              <a:t> from the Noun Project CC </a:t>
            </a:r>
            <a:r>
              <a:rPr lang="en-GB" dirty="0">
                <a:hlinkClick r:id="rId3"/>
              </a:rPr>
              <a:t>https://thenounproject.com/search/?q=coin+two+sides&amp;i=160453question</a:t>
            </a:r>
            <a:r>
              <a:rPr lang="en-GB" dirty="0"/>
              <a:t> mark Help</a:t>
            </a:r>
          </a:p>
          <a:p>
            <a:r>
              <a:rPr lang="en-GB" dirty="0"/>
              <a:t>Help (question mark) By </a:t>
            </a:r>
            <a:r>
              <a:rPr lang="en-GB" dirty="0">
                <a:hlinkClick r:id="rId4"/>
              </a:rPr>
              <a:t>Consumer Financial Protection Bureau</a:t>
            </a:r>
            <a:r>
              <a:rPr lang="en-GB" dirty="0"/>
              <a:t>, US from the Noun Project Public domain </a:t>
            </a:r>
            <a:r>
              <a:rPr lang="en-GB" dirty="0">
                <a:hlinkClick r:id="rId5"/>
              </a:rPr>
              <a:t>https://thenounproject.com/search/?q=question+mark&amp;i=89611</a:t>
            </a:r>
            <a:endParaRPr lang="en-GB" dirty="0"/>
          </a:p>
          <a:p>
            <a:r>
              <a:rPr lang="en-GB" dirty="0"/>
              <a:t>Work in progress by </a:t>
            </a:r>
            <a:r>
              <a:rPr lang="en-GB" dirty="0" err="1"/>
              <a:t>Gleb</a:t>
            </a:r>
            <a:r>
              <a:rPr lang="en-GB" dirty="0"/>
              <a:t> </a:t>
            </a:r>
            <a:r>
              <a:rPr lang="en-GB" dirty="0" err="1"/>
              <a:t>Khorunzhiy</a:t>
            </a:r>
            <a:r>
              <a:rPr lang="en-GB" dirty="0"/>
              <a:t> from the Noun Project CC </a:t>
            </a:r>
            <a:r>
              <a:rPr lang="en-GB" dirty="0">
                <a:hlinkClick r:id="rId6"/>
              </a:rPr>
              <a:t>https://thenounproject.com/search/?q=works+in+progress&amp;i=215094</a:t>
            </a:r>
            <a:endParaRPr lang="en-GB" dirty="0"/>
          </a:p>
          <a:p>
            <a:r>
              <a:rPr lang="en-GB" dirty="0"/>
              <a:t>Alert by Alain LOUBET from the Noun Project CC </a:t>
            </a:r>
            <a:r>
              <a:rPr lang="en-GB" dirty="0">
                <a:hlinkClick r:id="rId7"/>
              </a:rPr>
              <a:t>https://thenounproject.com/search/?q=health+warning&amp;i=14055</a:t>
            </a:r>
            <a:r>
              <a:rPr lang="en-GB" dirty="0"/>
              <a:t> </a:t>
            </a:r>
          </a:p>
        </p:txBody>
      </p:sp>
    </p:spTree>
    <p:extLst>
      <p:ext uri="{BB962C8B-B14F-4D97-AF65-F5344CB8AC3E}">
        <p14:creationId xmlns:p14="http://schemas.microsoft.com/office/powerpoint/2010/main" val="3567929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488" y="0"/>
            <a:ext cx="1019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46063" y="1412872"/>
            <a:ext cx="10507373" cy="4185761"/>
          </a:xfrm>
          <a:prstGeom prst="rect">
            <a:avLst/>
          </a:prstGeom>
          <a:noFill/>
        </p:spPr>
        <p:txBody>
          <a:bodyPr wrap="square" rtlCol="0">
            <a:spAutoFit/>
          </a:bodyPr>
          <a:lstStyle/>
          <a:p>
            <a:pPr algn="ctr"/>
            <a:r>
              <a:rPr lang="en-GB" sz="5400" b="1" dirty="0" smtClean="0">
                <a:solidFill>
                  <a:schemeClr val="accent1">
                    <a:lumMod val="75000"/>
                  </a:schemeClr>
                </a:solidFill>
              </a:rPr>
              <a:t>Thank you</a:t>
            </a:r>
          </a:p>
          <a:p>
            <a:endParaRPr lang="en-GB" dirty="0"/>
          </a:p>
          <a:p>
            <a:pPr algn="ctr"/>
            <a:r>
              <a:rPr lang="en-GB" sz="5400" dirty="0" smtClean="0">
                <a:solidFill>
                  <a:schemeClr val="accent1">
                    <a:lumMod val="75000"/>
                  </a:schemeClr>
                </a:solidFill>
              </a:rPr>
              <a:t>Any questions?</a:t>
            </a:r>
          </a:p>
          <a:p>
            <a:endParaRPr lang="en-GB" dirty="0" smtClean="0"/>
          </a:p>
          <a:p>
            <a:endParaRPr lang="en-GB" dirty="0"/>
          </a:p>
          <a:p>
            <a:endParaRPr lang="en-GB" dirty="0" smtClean="0"/>
          </a:p>
          <a:p>
            <a:endParaRPr lang="en-GB" dirty="0"/>
          </a:p>
          <a:p>
            <a:endParaRPr lang="en-GB" dirty="0" smtClean="0"/>
          </a:p>
          <a:p>
            <a:pPr algn="ctr">
              <a:spcAft>
                <a:spcPts val="1200"/>
              </a:spcAft>
            </a:pPr>
            <a:r>
              <a:rPr lang="en-GB" sz="2000" dirty="0"/>
              <a:t>Neil Grindley, </a:t>
            </a:r>
            <a:r>
              <a:rPr lang="en-GB" sz="2000" dirty="0" smtClean="0">
                <a:hlinkClick r:id="rId3"/>
              </a:rPr>
              <a:t>neil.grindley@jisc.ac.uk</a:t>
            </a:r>
            <a:r>
              <a:rPr lang="en-GB" sz="2000" dirty="0" smtClean="0"/>
              <a:t> @</a:t>
            </a:r>
            <a:r>
              <a:rPr lang="en-GB" sz="2000" dirty="0" err="1" smtClean="0"/>
              <a:t>neilgrindley</a:t>
            </a:r>
            <a:r>
              <a:rPr lang="en-GB" sz="2000" dirty="0" smtClean="0"/>
              <a:t> </a:t>
            </a:r>
            <a:endParaRPr lang="en-GB" sz="2000" dirty="0"/>
          </a:p>
          <a:p>
            <a:pPr algn="ctr">
              <a:spcAft>
                <a:spcPts val="1200"/>
              </a:spcAft>
            </a:pPr>
            <a:r>
              <a:rPr lang="en-GB" sz="2000" dirty="0"/>
              <a:t>Paola Marchionni, </a:t>
            </a:r>
            <a:r>
              <a:rPr lang="en-GB" sz="2000" dirty="0" smtClean="0">
                <a:hlinkClick r:id="rId4"/>
              </a:rPr>
              <a:t>paola.Marchionni@jisc.ac.uk</a:t>
            </a:r>
            <a:r>
              <a:rPr lang="en-GB" sz="2000" dirty="0" smtClean="0"/>
              <a:t> @</a:t>
            </a:r>
            <a:r>
              <a:rPr lang="en-GB" sz="2000" dirty="0" err="1" smtClean="0"/>
              <a:t>paolamarchionni</a:t>
            </a:r>
            <a:r>
              <a:rPr lang="en-GB" sz="2000" dirty="0" smtClean="0"/>
              <a:t> </a:t>
            </a:r>
            <a:endParaRPr lang="en-GB" sz="2000" dirty="0"/>
          </a:p>
        </p:txBody>
      </p:sp>
    </p:spTree>
    <p:extLst>
      <p:ext uri="{BB962C8B-B14F-4D97-AF65-F5344CB8AC3E}">
        <p14:creationId xmlns:p14="http://schemas.microsoft.com/office/powerpoint/2010/main" val="36361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838" y="0"/>
            <a:ext cx="8977162" cy="6868102"/>
          </a:xfrm>
          <a:prstGeom prst="rect">
            <a:avLst/>
          </a:prstGeom>
        </p:spPr>
      </p:pic>
      <p:pic>
        <p:nvPicPr>
          <p:cNvPr id="4" name="Picture 3"/>
          <p:cNvPicPr>
            <a:picLocks noChangeAspect="1"/>
          </p:cNvPicPr>
          <p:nvPr/>
        </p:nvPicPr>
        <p:blipFill>
          <a:blip r:embed="rId4"/>
          <a:stretch>
            <a:fillRect/>
          </a:stretch>
        </p:blipFill>
        <p:spPr>
          <a:xfrm>
            <a:off x="471487" y="0"/>
            <a:ext cx="1019175" cy="600075"/>
          </a:xfrm>
          <a:prstGeom prst="rect">
            <a:avLst/>
          </a:prstGeom>
        </p:spPr>
      </p:pic>
      <p:pic>
        <p:nvPicPr>
          <p:cNvPr id="5" name="Picture 4"/>
          <p:cNvPicPr>
            <a:picLocks noChangeAspect="1"/>
          </p:cNvPicPr>
          <p:nvPr/>
        </p:nvPicPr>
        <p:blipFill>
          <a:blip r:embed="rId5"/>
          <a:stretch>
            <a:fillRect/>
          </a:stretch>
        </p:blipFill>
        <p:spPr>
          <a:xfrm>
            <a:off x="657347" y="1194434"/>
            <a:ext cx="1876050" cy="1047438"/>
          </a:xfrm>
          <a:prstGeom prst="rect">
            <a:avLst/>
          </a:prstGeom>
        </p:spPr>
      </p:pic>
      <p:sp>
        <p:nvSpPr>
          <p:cNvPr id="6" name="TextBox 5"/>
          <p:cNvSpPr txBox="1"/>
          <p:nvPr/>
        </p:nvSpPr>
        <p:spPr>
          <a:xfrm>
            <a:off x="529011" y="2273957"/>
            <a:ext cx="2148765" cy="523220"/>
          </a:xfrm>
          <a:prstGeom prst="rect">
            <a:avLst/>
          </a:prstGeom>
          <a:noFill/>
        </p:spPr>
        <p:txBody>
          <a:bodyPr wrap="square" rtlCol="0">
            <a:spAutoFit/>
          </a:bodyPr>
          <a:lstStyle/>
          <a:p>
            <a:pPr algn="ctr"/>
            <a:r>
              <a:rPr lang="en-GB" sz="1400" i="1" dirty="0">
                <a:latin typeface="Corbel" panose="020B0503020204020204" pitchFamily="34" charset="0"/>
                <a:ea typeface="Verdana" panose="020B0604030504040204" pitchFamily="34" charset="0"/>
                <a:cs typeface="Verdana" panose="020B0604030504040204" pitchFamily="34" charset="0"/>
              </a:rPr>
              <a:t>Research Focused Universities</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126" y="2803631"/>
            <a:ext cx="1019175" cy="1211362"/>
          </a:xfrm>
          <a:prstGeom prst="rect">
            <a:avLst/>
          </a:prstGeom>
        </p:spPr>
      </p:pic>
      <p:sp>
        <p:nvSpPr>
          <p:cNvPr id="8" name="TextBox 7"/>
          <p:cNvSpPr txBox="1"/>
          <p:nvPr/>
        </p:nvSpPr>
        <p:spPr>
          <a:xfrm>
            <a:off x="529011" y="4099043"/>
            <a:ext cx="2148765" cy="523220"/>
          </a:xfrm>
          <a:prstGeom prst="rect">
            <a:avLst/>
          </a:prstGeom>
          <a:noFill/>
        </p:spPr>
        <p:txBody>
          <a:bodyPr wrap="square" rtlCol="0">
            <a:spAutoFit/>
          </a:bodyPr>
          <a:lstStyle/>
          <a:p>
            <a:pPr algn="ctr"/>
            <a:r>
              <a:rPr lang="en-GB" sz="1400" i="1" dirty="0">
                <a:latin typeface="Corbel" panose="020B0503020204020204" pitchFamily="34" charset="0"/>
                <a:ea typeface="Verdana" panose="020B0604030504040204" pitchFamily="34" charset="0"/>
                <a:cs typeface="Verdana" panose="020B0604030504040204" pitchFamily="34" charset="0"/>
              </a:rPr>
              <a:t>Teaching </a:t>
            </a:r>
            <a:r>
              <a:rPr lang="en-GB" sz="1400" i="1" dirty="0" smtClean="0">
                <a:latin typeface="Corbel" panose="020B0503020204020204" pitchFamily="34" charset="0"/>
                <a:ea typeface="Verdana" panose="020B0604030504040204" pitchFamily="34" charset="0"/>
                <a:cs typeface="Verdana" panose="020B0604030504040204" pitchFamily="34" charset="0"/>
              </a:rPr>
              <a:t> &amp; Business Engaged  Universities</a:t>
            </a:r>
            <a:endParaRPr lang="en-GB" sz="1400" i="1" dirty="0">
              <a:latin typeface="Corbel" panose="020B050302020402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2125" y="4875947"/>
            <a:ext cx="910828" cy="825817"/>
          </a:xfrm>
          <a:prstGeom prst="rect">
            <a:avLst/>
          </a:prstGeom>
        </p:spPr>
      </p:pic>
      <p:sp>
        <p:nvSpPr>
          <p:cNvPr id="10" name="TextBox 9"/>
          <p:cNvSpPr txBox="1"/>
          <p:nvPr/>
        </p:nvSpPr>
        <p:spPr>
          <a:xfrm>
            <a:off x="573156" y="5812181"/>
            <a:ext cx="2148765" cy="523220"/>
          </a:xfrm>
          <a:prstGeom prst="rect">
            <a:avLst/>
          </a:prstGeom>
          <a:noFill/>
        </p:spPr>
        <p:txBody>
          <a:bodyPr wrap="square" rtlCol="0">
            <a:spAutoFit/>
          </a:bodyPr>
          <a:lstStyle/>
          <a:p>
            <a:pPr algn="ctr"/>
            <a:r>
              <a:rPr lang="en-GB" sz="1400" i="1" dirty="0">
                <a:latin typeface="Corbel" panose="020B0503020204020204" pitchFamily="34" charset="0"/>
                <a:ea typeface="Verdana" panose="020B0604030504040204" pitchFamily="34" charset="0"/>
                <a:cs typeface="Verdana" panose="020B0604030504040204" pitchFamily="34" charset="0"/>
              </a:rPr>
              <a:t>Specialist Colleges &amp; Research Institutions</a:t>
            </a:r>
          </a:p>
        </p:txBody>
      </p:sp>
      <p:sp>
        <p:nvSpPr>
          <p:cNvPr id="11" name="TextBox 10"/>
          <p:cNvSpPr txBox="1"/>
          <p:nvPr/>
        </p:nvSpPr>
        <p:spPr>
          <a:xfrm>
            <a:off x="3484861" y="2343035"/>
            <a:ext cx="8165436" cy="3416320"/>
          </a:xfrm>
          <a:prstGeom prst="rect">
            <a:avLst/>
          </a:prstGeom>
          <a:noFill/>
        </p:spPr>
        <p:txBody>
          <a:bodyPr wrap="square" rtlCol="0">
            <a:spAutoFit/>
          </a:bodyPr>
          <a:lstStyle/>
          <a:p>
            <a:pPr algn="r"/>
            <a:r>
              <a:rPr lang="en-GB" sz="7200" dirty="0">
                <a:latin typeface="Corbel" panose="020B0503020204020204" pitchFamily="34" charset="0"/>
              </a:rPr>
              <a:t>Issues of concern to UK a</a:t>
            </a:r>
            <a:r>
              <a:rPr lang="en-GB" sz="7200" dirty="0" smtClean="0">
                <a:latin typeface="Corbel" panose="020B0503020204020204" pitchFamily="34" charset="0"/>
              </a:rPr>
              <a:t>cademic </a:t>
            </a:r>
            <a:r>
              <a:rPr lang="en-GB" sz="7200" dirty="0">
                <a:latin typeface="Corbel" panose="020B0503020204020204" pitchFamily="34" charset="0"/>
              </a:rPr>
              <a:t>l</a:t>
            </a:r>
            <a:r>
              <a:rPr lang="en-GB" sz="7200" dirty="0" smtClean="0">
                <a:latin typeface="Corbel" panose="020B0503020204020204" pitchFamily="34" charset="0"/>
              </a:rPr>
              <a:t>ibraries</a:t>
            </a:r>
            <a:endParaRPr lang="en-GB" sz="7200" dirty="0">
              <a:latin typeface="Corbel" panose="020B0503020204020204" pitchFamily="34" charset="0"/>
            </a:endParaRPr>
          </a:p>
        </p:txBody>
      </p:sp>
    </p:spTree>
    <p:extLst>
      <p:ext uri="{BB962C8B-B14F-4D97-AF65-F5344CB8AC3E}">
        <p14:creationId xmlns:p14="http://schemas.microsoft.com/office/powerpoint/2010/main" val="1691956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1487" y="0"/>
            <a:ext cx="1019175" cy="600075"/>
          </a:xfrm>
          <a:prstGeom prst="rect">
            <a:avLst/>
          </a:prstGeom>
        </p:spPr>
      </p:pic>
      <p:sp>
        <p:nvSpPr>
          <p:cNvPr id="3" name="TextBox 2"/>
          <p:cNvSpPr txBox="1"/>
          <p:nvPr/>
        </p:nvSpPr>
        <p:spPr>
          <a:xfrm>
            <a:off x="2167810" y="600075"/>
            <a:ext cx="9414939" cy="5678478"/>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GB" dirty="0">
                <a:latin typeface="Corbel" panose="020B0503020204020204" pitchFamily="34" charset="0"/>
              </a:rPr>
              <a:t>Management of print collections (space management)</a:t>
            </a:r>
          </a:p>
          <a:p>
            <a:pPr marL="742950" lvl="1" indent="-285750">
              <a:spcAft>
                <a:spcPts val="600"/>
              </a:spcAft>
              <a:buFont typeface="Arial" panose="020B0604020202020204" pitchFamily="34" charset="0"/>
              <a:buChar char="•"/>
            </a:pPr>
            <a:r>
              <a:rPr lang="en-GB" dirty="0">
                <a:latin typeface="Corbel" panose="020B0503020204020204" pitchFamily="34" charset="0"/>
              </a:rPr>
              <a:t>Collection management (benchmarking and development)</a:t>
            </a:r>
          </a:p>
          <a:p>
            <a:pPr marL="742950" lvl="1" indent="-285750">
              <a:spcAft>
                <a:spcPts val="600"/>
              </a:spcAft>
              <a:buFont typeface="Arial" panose="020B0604020202020204" pitchFamily="34" charset="0"/>
              <a:buChar char="•"/>
            </a:pPr>
            <a:r>
              <a:rPr lang="en-GB" dirty="0">
                <a:latin typeface="Corbel" panose="020B0503020204020204" pitchFamily="34" charset="0"/>
              </a:rPr>
              <a:t>Collaboration to reduce duplication (data, cataloguing effort, resource investment)</a:t>
            </a:r>
          </a:p>
          <a:p>
            <a:pPr marL="742950" lvl="1" indent="-285750">
              <a:spcAft>
                <a:spcPts val="600"/>
              </a:spcAft>
              <a:buFont typeface="Arial" panose="020B0604020202020204" pitchFamily="34" charset="0"/>
              <a:buChar char="•"/>
            </a:pPr>
            <a:r>
              <a:rPr lang="en-GB" dirty="0">
                <a:latin typeface="Corbel" panose="020B0503020204020204" pitchFamily="34" charset="0"/>
              </a:rPr>
              <a:t>Poor data quality</a:t>
            </a:r>
          </a:p>
          <a:p>
            <a:pPr marL="742950" lvl="1" indent="-285750">
              <a:spcAft>
                <a:spcPts val="600"/>
              </a:spcAft>
              <a:buFont typeface="Arial" panose="020B0604020202020204" pitchFamily="34" charset="0"/>
              <a:buChar char="•"/>
            </a:pPr>
            <a:r>
              <a:rPr lang="en-GB" dirty="0">
                <a:latin typeface="Corbel" panose="020B0503020204020204" pitchFamily="34" charset="0"/>
              </a:rPr>
              <a:t>Disambiguation and de-duplication of metadata records</a:t>
            </a:r>
          </a:p>
          <a:p>
            <a:pPr marL="742950" lvl="1" indent="-285750">
              <a:spcAft>
                <a:spcPts val="600"/>
              </a:spcAft>
              <a:buFont typeface="Arial" panose="020B0604020202020204" pitchFamily="34" charset="0"/>
              <a:buChar char="•"/>
            </a:pPr>
            <a:r>
              <a:rPr lang="en-GB" dirty="0">
                <a:latin typeface="Corbel" panose="020B0503020204020204" pitchFamily="34" charset="0"/>
              </a:rPr>
              <a:t>Discovery of digital surrogates</a:t>
            </a:r>
          </a:p>
          <a:p>
            <a:pPr marL="742950" lvl="1" indent="-285750">
              <a:spcAft>
                <a:spcPts val="600"/>
              </a:spcAft>
              <a:buFont typeface="Arial" panose="020B0604020202020204" pitchFamily="34" charset="0"/>
              <a:buChar char="•"/>
            </a:pPr>
            <a:r>
              <a:rPr lang="en-GB" dirty="0">
                <a:latin typeface="Corbel" panose="020B0503020204020204" pitchFamily="34" charset="0"/>
              </a:rPr>
              <a:t>The procurement, management and discovery of e-books</a:t>
            </a:r>
          </a:p>
          <a:p>
            <a:pPr marL="742950" lvl="1" indent="-285750">
              <a:spcAft>
                <a:spcPts val="600"/>
              </a:spcAft>
              <a:buFont typeface="Arial" panose="020B0604020202020204" pitchFamily="34" charset="0"/>
              <a:buChar char="•"/>
            </a:pPr>
            <a:r>
              <a:rPr lang="en-GB" dirty="0">
                <a:latin typeface="Corbel" panose="020B0503020204020204" pitchFamily="34" charset="0"/>
              </a:rPr>
              <a:t>Metadata standards and persistent identifiers</a:t>
            </a:r>
          </a:p>
          <a:p>
            <a:pPr marL="742950" lvl="1" indent="-285750">
              <a:spcAft>
                <a:spcPts val="600"/>
              </a:spcAft>
              <a:buFont typeface="Arial" panose="020B0604020202020204" pitchFamily="34" charset="0"/>
              <a:buChar char="•"/>
            </a:pPr>
            <a:r>
              <a:rPr lang="en-GB" dirty="0">
                <a:latin typeface="Corbel" panose="020B0503020204020204" pitchFamily="34" charset="0"/>
              </a:rPr>
              <a:t>Licensing, rights and permissions for access</a:t>
            </a:r>
          </a:p>
          <a:p>
            <a:pPr marL="742950" lvl="1" indent="-285750">
              <a:spcAft>
                <a:spcPts val="600"/>
              </a:spcAft>
              <a:buFont typeface="Arial" panose="020B0604020202020204" pitchFamily="34" charset="0"/>
              <a:buChar char="•"/>
            </a:pPr>
            <a:r>
              <a:rPr lang="en-GB" dirty="0">
                <a:latin typeface="Corbel" panose="020B0503020204020204" pitchFamily="34" charset="0"/>
              </a:rPr>
              <a:t>National and international authority sources</a:t>
            </a:r>
          </a:p>
          <a:p>
            <a:pPr marL="742950" lvl="1" indent="-285750">
              <a:spcAft>
                <a:spcPts val="600"/>
              </a:spcAft>
              <a:buFont typeface="Arial" panose="020B0604020202020204" pitchFamily="34" charset="0"/>
              <a:buChar char="•"/>
            </a:pPr>
            <a:r>
              <a:rPr lang="en-GB" dirty="0">
                <a:latin typeface="Corbel" panose="020B0503020204020204" pitchFamily="34" charset="0"/>
              </a:rPr>
              <a:t>National coverage</a:t>
            </a:r>
          </a:p>
          <a:p>
            <a:pPr marL="742950" lvl="1" indent="-285750">
              <a:spcAft>
                <a:spcPts val="600"/>
              </a:spcAft>
              <a:buFont typeface="Arial" panose="020B0604020202020204" pitchFamily="34" charset="0"/>
              <a:buChar char="•"/>
            </a:pPr>
            <a:r>
              <a:rPr lang="en-GB" dirty="0">
                <a:latin typeface="Corbel" panose="020B0503020204020204" pitchFamily="34" charset="0"/>
              </a:rPr>
              <a:t>Building sustainable and effective platforms</a:t>
            </a:r>
          </a:p>
          <a:p>
            <a:pPr marL="742950" lvl="1" indent="-285750">
              <a:spcAft>
                <a:spcPts val="600"/>
              </a:spcAft>
              <a:buFont typeface="Arial" panose="020B0604020202020204" pitchFamily="34" charset="0"/>
              <a:buChar char="•"/>
            </a:pPr>
            <a:r>
              <a:rPr lang="en-GB" dirty="0">
                <a:latin typeface="Corbel" panose="020B0503020204020204" pitchFamily="34" charset="0"/>
              </a:rPr>
              <a:t>International engagement</a:t>
            </a:r>
          </a:p>
          <a:p>
            <a:pPr marL="742950" lvl="1" indent="-285750">
              <a:spcAft>
                <a:spcPts val="600"/>
              </a:spcAft>
              <a:buFont typeface="Arial" panose="020B0604020202020204" pitchFamily="34" charset="0"/>
              <a:buChar char="•"/>
            </a:pPr>
            <a:r>
              <a:rPr lang="en-GB" dirty="0">
                <a:latin typeface="Corbel" panose="020B0503020204020204" pitchFamily="34" charset="0"/>
              </a:rPr>
              <a:t>Data formats and emerging opportunities for exploiting data</a:t>
            </a:r>
          </a:p>
          <a:p>
            <a:pPr marL="742950" lvl="1" indent="-285750">
              <a:spcAft>
                <a:spcPts val="600"/>
              </a:spcAft>
              <a:buFont typeface="Arial" panose="020B0604020202020204" pitchFamily="34" charset="0"/>
              <a:buChar char="•"/>
            </a:pPr>
            <a:r>
              <a:rPr lang="en-GB" dirty="0">
                <a:latin typeface="Corbel" panose="020B0503020204020204" pitchFamily="34" charset="0"/>
              </a:rPr>
              <a:t>Preservation and conservation</a:t>
            </a:r>
          </a:p>
          <a:p>
            <a:pPr marL="742950" lvl="1" indent="-285750">
              <a:spcAft>
                <a:spcPts val="600"/>
              </a:spcAft>
              <a:buFont typeface="Arial" panose="020B0604020202020204" pitchFamily="34" charset="0"/>
              <a:buChar char="•"/>
            </a:pPr>
            <a:r>
              <a:rPr lang="en-GB" dirty="0">
                <a:latin typeface="Corbel" panose="020B0503020204020204" pitchFamily="34" charset="0"/>
              </a:rPr>
              <a:t>Consuming the data and the end user perspective</a:t>
            </a:r>
          </a:p>
        </p:txBody>
      </p:sp>
      <p:sp>
        <p:nvSpPr>
          <p:cNvPr id="5" name="TextBox 4"/>
          <p:cNvSpPr txBox="1"/>
          <p:nvPr/>
        </p:nvSpPr>
        <p:spPr>
          <a:xfrm>
            <a:off x="5900466" y="6418053"/>
            <a:ext cx="6157623" cy="307777"/>
          </a:xfrm>
          <a:prstGeom prst="rect">
            <a:avLst/>
          </a:prstGeom>
          <a:noFill/>
        </p:spPr>
        <p:txBody>
          <a:bodyPr wrap="square" rtlCol="0">
            <a:spAutoFit/>
          </a:bodyPr>
          <a:lstStyle/>
          <a:p>
            <a:pPr algn="r"/>
            <a:r>
              <a:rPr lang="en-GB" sz="1400" dirty="0">
                <a:solidFill>
                  <a:srgbClr val="0070C0"/>
                </a:solidFill>
              </a:rPr>
              <a:t>(source: Jisc Bibliographic Data Roadmap Group: September 2014 - January 2015)</a:t>
            </a:r>
          </a:p>
        </p:txBody>
      </p:sp>
    </p:spTree>
    <p:extLst>
      <p:ext uri="{BB962C8B-B14F-4D97-AF65-F5344CB8AC3E}">
        <p14:creationId xmlns:p14="http://schemas.microsoft.com/office/powerpoint/2010/main" val="2410785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p:cNvSpPr txBox="1">
            <a:spLocks noChangeArrowheads="1"/>
          </p:cNvSpPr>
          <p:nvPr/>
        </p:nvSpPr>
        <p:spPr bwMode="auto">
          <a:xfrm>
            <a:off x="1490663" y="1141140"/>
            <a:ext cx="9672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000" dirty="0">
                <a:solidFill>
                  <a:srgbClr val="0070C0"/>
                </a:solidFill>
                <a:latin typeface="Corbel" panose="020B0503020204020204" pitchFamily="34" charset="0"/>
              </a:rPr>
              <a:t>What problems are we trying to solve?</a:t>
            </a:r>
          </a:p>
        </p:txBody>
      </p:sp>
      <p:sp>
        <p:nvSpPr>
          <p:cNvPr id="7172" name="TextBox 3"/>
          <p:cNvSpPr txBox="1">
            <a:spLocks noChangeArrowheads="1"/>
          </p:cNvSpPr>
          <p:nvPr/>
        </p:nvSpPr>
        <p:spPr bwMode="auto">
          <a:xfrm>
            <a:off x="1490663" y="2200310"/>
            <a:ext cx="99536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GB" altLang="en-US" sz="2400" dirty="0">
                <a:latin typeface="Corbel" panose="020B0503020204020204" pitchFamily="34" charset="0"/>
              </a:rPr>
              <a:t>Libraries want to make data-driven decisions about the management of their </a:t>
            </a:r>
            <a:r>
              <a:rPr lang="en-GB" altLang="en-US" sz="2400" dirty="0" smtClean="0">
                <a:latin typeface="Corbel" panose="020B0503020204020204" pitchFamily="34" charset="0"/>
              </a:rPr>
              <a:t>print and digital book </a:t>
            </a:r>
            <a:r>
              <a:rPr lang="en-GB" altLang="en-US" sz="2400" dirty="0">
                <a:latin typeface="Corbel" panose="020B0503020204020204" pitchFamily="34" charset="0"/>
              </a:rPr>
              <a:t>collections but the data that is currently available does not allow them to do this with confidence</a:t>
            </a:r>
          </a:p>
          <a:p>
            <a:pPr eaLnBrk="1" hangingPunct="1">
              <a:lnSpc>
                <a:spcPct val="150000"/>
              </a:lnSpc>
            </a:pPr>
            <a:endParaRPr lang="en-GB" altLang="en-US" sz="2400" dirty="0">
              <a:latin typeface="Corbel" panose="020B0503020204020204" pitchFamily="34" charset="0"/>
            </a:endParaRPr>
          </a:p>
          <a:p>
            <a:pPr eaLnBrk="1" hangingPunct="1">
              <a:lnSpc>
                <a:spcPct val="150000"/>
              </a:lnSpc>
            </a:pPr>
            <a:r>
              <a:rPr lang="en-GB" altLang="en-US" sz="2400" dirty="0">
                <a:latin typeface="Corbel" panose="020B0503020204020204" pitchFamily="34" charset="0"/>
              </a:rPr>
              <a:t>Libraries want to ensure that researchers and learners have sustainable and convenient access to </a:t>
            </a:r>
            <a:r>
              <a:rPr lang="en-GB" altLang="en-US" sz="2400" dirty="0" smtClean="0">
                <a:latin typeface="Corbel" panose="020B0503020204020204" pitchFamily="34" charset="0"/>
              </a:rPr>
              <a:t>digital </a:t>
            </a:r>
            <a:r>
              <a:rPr lang="en-GB" altLang="en-US" sz="2400" dirty="0">
                <a:latin typeface="Corbel" panose="020B0503020204020204" pitchFamily="34" charset="0"/>
              </a:rPr>
              <a:t>books but it is currently not obvious what is available or what could readily be made available</a:t>
            </a: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59" y="0"/>
            <a:ext cx="94637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870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59" y="0"/>
            <a:ext cx="94637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36437" y="1706151"/>
            <a:ext cx="10293576" cy="4001095"/>
          </a:xfrm>
          <a:prstGeom prst="rect">
            <a:avLst/>
          </a:prstGeom>
          <a:noFill/>
        </p:spPr>
        <p:txBody>
          <a:bodyPr wrap="square" rtlCol="0">
            <a:spAutoFit/>
          </a:bodyPr>
          <a:lstStyle/>
          <a:p>
            <a:pPr marL="514350" lvl="0" indent="-514350">
              <a:spcAft>
                <a:spcPts val="1800"/>
              </a:spcAft>
              <a:buFont typeface="+mj-lt"/>
              <a:buAutoNum type="arabicPeriod"/>
            </a:pPr>
            <a:r>
              <a:rPr lang="en-GB" sz="2800" dirty="0" smtClean="0">
                <a:latin typeface="Corbel" panose="020B0503020204020204" pitchFamily="34" charset="0"/>
              </a:rPr>
              <a:t>The UK has a </a:t>
            </a:r>
            <a:r>
              <a:rPr lang="en-GB" sz="2800" dirty="0">
                <a:latin typeface="Corbel" panose="020B0503020204020204" pitchFamily="34" charset="0"/>
              </a:rPr>
              <a:t>fundamental need </a:t>
            </a:r>
            <a:r>
              <a:rPr lang="en-GB" sz="2800" dirty="0" smtClean="0">
                <a:latin typeface="Corbel" panose="020B0503020204020204" pitchFamily="34" charset="0"/>
              </a:rPr>
              <a:t>for </a:t>
            </a:r>
            <a:r>
              <a:rPr lang="en-GB" sz="2800" dirty="0">
                <a:latin typeface="Corbel" panose="020B0503020204020204" pitchFamily="34" charset="0"/>
              </a:rPr>
              <a:t>a </a:t>
            </a:r>
            <a:r>
              <a:rPr lang="en-GB" sz="2800" dirty="0" smtClean="0">
                <a:latin typeface="Corbel" panose="020B0503020204020204" pitchFamily="34" charset="0"/>
              </a:rPr>
              <a:t>new national-scale service to </a:t>
            </a:r>
            <a:r>
              <a:rPr lang="en-GB" sz="2800" dirty="0">
                <a:latin typeface="Corbel" panose="020B0503020204020204" pitchFamily="34" charset="0"/>
              </a:rPr>
              <a:t>drive a range of required </a:t>
            </a:r>
            <a:r>
              <a:rPr lang="en-GB" sz="2800" dirty="0" smtClean="0">
                <a:latin typeface="Corbel" panose="020B0503020204020204" pitchFamily="34" charset="0"/>
              </a:rPr>
              <a:t>functions</a:t>
            </a:r>
          </a:p>
          <a:p>
            <a:pPr marL="514350" lvl="0" indent="-514350">
              <a:spcAft>
                <a:spcPts val="1800"/>
              </a:spcAft>
              <a:buFont typeface="+mj-lt"/>
              <a:buAutoNum type="arabicPeriod"/>
            </a:pPr>
            <a:r>
              <a:rPr lang="en-GB" sz="2800" dirty="0" smtClean="0">
                <a:latin typeface="Corbel" panose="020B0503020204020204" pitchFamily="34" charset="0"/>
              </a:rPr>
              <a:t>The new service should </a:t>
            </a:r>
            <a:r>
              <a:rPr lang="en-GB" sz="2800" dirty="0">
                <a:latin typeface="Corbel" panose="020B0503020204020204" pitchFamily="34" charset="0"/>
              </a:rPr>
              <a:t>consist of an aggregated database and its management should be outsourced to an organisation that is capable of delivering the service as core business at </a:t>
            </a:r>
            <a:r>
              <a:rPr lang="en-GB" sz="2800" dirty="0" smtClean="0">
                <a:latin typeface="Corbel" panose="020B0503020204020204" pitchFamily="34" charset="0"/>
              </a:rPr>
              <a:t>scale</a:t>
            </a:r>
            <a:endParaRPr lang="en-GB" sz="2800" dirty="0">
              <a:latin typeface="Corbel" panose="020B0503020204020204" pitchFamily="34" charset="0"/>
            </a:endParaRPr>
          </a:p>
          <a:p>
            <a:pPr marL="514350" lvl="0" indent="-514350">
              <a:spcAft>
                <a:spcPts val="1800"/>
              </a:spcAft>
              <a:buFont typeface="+mj-lt"/>
              <a:buAutoNum type="arabicPeriod"/>
            </a:pPr>
            <a:r>
              <a:rPr lang="en-GB" sz="2800" dirty="0" smtClean="0">
                <a:latin typeface="Corbel" panose="020B0503020204020204" pitchFamily="34" charset="0"/>
              </a:rPr>
              <a:t>The </a:t>
            </a:r>
            <a:r>
              <a:rPr lang="en-GB" sz="2800" dirty="0">
                <a:latin typeface="Corbel" panose="020B0503020204020204" pitchFamily="34" charset="0"/>
              </a:rPr>
              <a:t>primary focus of future effort should be on supporting UK academic libraries with collections management. Resource discovery and records delivery are of secondary </a:t>
            </a:r>
            <a:r>
              <a:rPr lang="en-GB" sz="2800" dirty="0" smtClean="0">
                <a:latin typeface="Corbel" panose="020B0503020204020204" pitchFamily="34" charset="0"/>
              </a:rPr>
              <a:t>importance</a:t>
            </a:r>
          </a:p>
        </p:txBody>
      </p:sp>
      <p:sp>
        <p:nvSpPr>
          <p:cNvPr id="5" name="TextBox 2"/>
          <p:cNvSpPr txBox="1">
            <a:spLocks noChangeArrowheads="1"/>
          </p:cNvSpPr>
          <p:nvPr/>
        </p:nvSpPr>
        <p:spPr bwMode="auto">
          <a:xfrm>
            <a:off x="1490663" y="810940"/>
            <a:ext cx="9672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000" dirty="0" smtClean="0">
                <a:solidFill>
                  <a:srgbClr val="0070C0"/>
                </a:solidFill>
                <a:latin typeface="Corbel" panose="020B0503020204020204" pitchFamily="34" charset="0"/>
              </a:rPr>
              <a:t>Principles … </a:t>
            </a:r>
            <a:endParaRPr lang="en-GB" altLang="en-US" sz="4000" dirty="0">
              <a:solidFill>
                <a:srgbClr val="0070C0"/>
              </a:solidFill>
              <a:latin typeface="Corbel" panose="020B0503020204020204" pitchFamily="34" charset="0"/>
            </a:endParaRPr>
          </a:p>
        </p:txBody>
      </p:sp>
      <p:sp>
        <p:nvSpPr>
          <p:cNvPr id="3" name="TextBox 2"/>
          <p:cNvSpPr txBox="1"/>
          <p:nvPr/>
        </p:nvSpPr>
        <p:spPr>
          <a:xfrm>
            <a:off x="1816893" y="6353577"/>
            <a:ext cx="8763001" cy="369332"/>
          </a:xfrm>
          <a:prstGeom prst="rect">
            <a:avLst/>
          </a:prstGeom>
          <a:noFill/>
        </p:spPr>
        <p:txBody>
          <a:bodyPr wrap="square" rtlCol="0">
            <a:spAutoFit/>
          </a:bodyPr>
          <a:lstStyle/>
          <a:p>
            <a:r>
              <a:rPr lang="en-GB" dirty="0" smtClean="0">
                <a:hlinkClick r:id="rId3"/>
              </a:rPr>
              <a:t>https://monographs.jiscinvolve.org/wp/files/2015/11/BiblioData_NMS_Next_Steps.pdf</a:t>
            </a:r>
            <a:r>
              <a:rPr lang="en-GB" dirty="0" smtClean="0"/>
              <a:t> </a:t>
            </a:r>
            <a:endParaRPr lang="en-GB" dirty="0"/>
          </a:p>
        </p:txBody>
      </p:sp>
    </p:spTree>
    <p:extLst>
      <p:ext uri="{BB962C8B-B14F-4D97-AF65-F5344CB8AC3E}">
        <p14:creationId xmlns:p14="http://schemas.microsoft.com/office/powerpoint/2010/main" val="1534935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059" y="0"/>
            <a:ext cx="946378"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28713" y="1346200"/>
            <a:ext cx="10644187" cy="4431983"/>
          </a:xfrm>
          <a:prstGeom prst="rect">
            <a:avLst/>
          </a:prstGeom>
          <a:noFill/>
        </p:spPr>
        <p:txBody>
          <a:bodyPr wrap="square" rtlCol="0">
            <a:spAutoFit/>
          </a:bodyPr>
          <a:lstStyle/>
          <a:p>
            <a:pPr marL="514350" indent="-514350">
              <a:spcAft>
                <a:spcPts val="1800"/>
              </a:spcAft>
              <a:buFont typeface="+mj-lt"/>
              <a:buAutoNum type="arabicPeriod" startAt="4"/>
            </a:pPr>
            <a:r>
              <a:rPr lang="en-GB" sz="2800" dirty="0" smtClean="0">
                <a:latin typeface="Corbel" panose="020B0503020204020204" pitchFamily="34" charset="0"/>
              </a:rPr>
              <a:t>The data contributed to the new system must remain sharable and reusable by all contributing organisations and by other relevant organisations that support discovery and records delivery</a:t>
            </a:r>
          </a:p>
          <a:p>
            <a:pPr marL="514350" lvl="0" indent="-514350">
              <a:spcAft>
                <a:spcPts val="1800"/>
              </a:spcAft>
              <a:buFont typeface="+mj-lt"/>
              <a:buAutoNum type="arabicPeriod" startAt="4"/>
            </a:pPr>
            <a:r>
              <a:rPr lang="en-GB" sz="2800" dirty="0" smtClean="0">
                <a:latin typeface="Corbel" panose="020B0503020204020204" pitchFamily="34" charset="0"/>
              </a:rPr>
              <a:t>The route to greater impact for contributed library data is through exposure to global search engines and other high impact web-scale channels rather than through reliance on Jisc-funded discovery interfaces</a:t>
            </a:r>
          </a:p>
          <a:p>
            <a:pPr marL="514350" lvl="0" indent="-514350">
              <a:spcAft>
                <a:spcPts val="1800"/>
              </a:spcAft>
              <a:buFont typeface="+mj-lt"/>
              <a:buAutoNum type="arabicPeriod" startAt="4"/>
            </a:pPr>
            <a:r>
              <a:rPr lang="en-GB" sz="2800" dirty="0" smtClean="0">
                <a:latin typeface="Corbel" panose="020B0503020204020204" pitchFamily="34" charset="0"/>
              </a:rPr>
              <a:t>The new system should combine knowledge about both print and digital publications for services to be efficient and effective</a:t>
            </a:r>
          </a:p>
        </p:txBody>
      </p:sp>
      <p:sp>
        <p:nvSpPr>
          <p:cNvPr id="5" name="TextBox 2"/>
          <p:cNvSpPr txBox="1">
            <a:spLocks noChangeArrowheads="1"/>
          </p:cNvSpPr>
          <p:nvPr/>
        </p:nvSpPr>
        <p:spPr bwMode="auto">
          <a:xfrm>
            <a:off x="1490663" y="556940"/>
            <a:ext cx="9672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4000" dirty="0" smtClean="0">
                <a:solidFill>
                  <a:srgbClr val="0070C0"/>
                </a:solidFill>
                <a:latin typeface="Corbel" panose="020B0503020204020204" pitchFamily="34" charset="0"/>
              </a:rPr>
              <a:t>Principles … </a:t>
            </a:r>
            <a:endParaRPr lang="en-GB" altLang="en-US" sz="4000" dirty="0">
              <a:solidFill>
                <a:srgbClr val="0070C0"/>
              </a:solidFill>
              <a:latin typeface="Corbel" panose="020B0503020204020204" pitchFamily="34" charset="0"/>
            </a:endParaRPr>
          </a:p>
        </p:txBody>
      </p:sp>
      <p:sp>
        <p:nvSpPr>
          <p:cNvPr id="6" name="TextBox 5"/>
          <p:cNvSpPr txBox="1"/>
          <p:nvPr/>
        </p:nvSpPr>
        <p:spPr>
          <a:xfrm>
            <a:off x="1816893" y="6353577"/>
            <a:ext cx="8763001" cy="369332"/>
          </a:xfrm>
          <a:prstGeom prst="rect">
            <a:avLst/>
          </a:prstGeom>
          <a:noFill/>
        </p:spPr>
        <p:txBody>
          <a:bodyPr wrap="square" rtlCol="0">
            <a:spAutoFit/>
          </a:bodyPr>
          <a:lstStyle/>
          <a:p>
            <a:r>
              <a:rPr lang="en-GB" dirty="0" smtClean="0">
                <a:hlinkClick r:id="rId3"/>
              </a:rPr>
              <a:t>https://monographs.jiscinvolve.org/wp/files/2015/11/BiblioData_NMS_Next_Steps.pdf</a:t>
            </a:r>
            <a:r>
              <a:rPr lang="en-GB" dirty="0" smtClean="0"/>
              <a:t> </a:t>
            </a:r>
            <a:endParaRPr lang="en-GB" dirty="0"/>
          </a:p>
        </p:txBody>
      </p:sp>
    </p:spTree>
    <p:extLst>
      <p:ext uri="{BB962C8B-B14F-4D97-AF65-F5344CB8AC3E}">
        <p14:creationId xmlns:p14="http://schemas.microsoft.com/office/powerpoint/2010/main" val="51440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43249" y="2712231"/>
            <a:ext cx="1705504" cy="1618629"/>
          </a:xfrm>
          <a:prstGeom prst="rect">
            <a:avLst/>
          </a:prstGeom>
        </p:spPr>
      </p:pic>
      <p:sp>
        <p:nvSpPr>
          <p:cNvPr id="4" name="Rounded Rectangle 3"/>
          <p:cNvSpPr/>
          <p:nvPr/>
        </p:nvSpPr>
        <p:spPr>
          <a:xfrm>
            <a:off x="3286038" y="136314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26" name="Picture 2" descr="Us-capitol-building-drawing clipart 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630" y="1285802"/>
            <a:ext cx="860567" cy="860567"/>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3288040" y="225515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 name="Picture 9"/>
          <p:cNvPicPr>
            <a:picLocks noChangeAspect="1"/>
          </p:cNvPicPr>
          <p:nvPr/>
        </p:nvPicPr>
        <p:blipFill>
          <a:blip r:embed="rId4"/>
          <a:stretch>
            <a:fillRect/>
          </a:stretch>
        </p:blipFill>
        <p:spPr>
          <a:xfrm>
            <a:off x="3335957" y="2376464"/>
            <a:ext cx="928865" cy="518605"/>
          </a:xfrm>
          <a:prstGeom prst="rect">
            <a:avLst/>
          </a:prstGeom>
        </p:spPr>
      </p:pic>
      <p:sp>
        <p:nvSpPr>
          <p:cNvPr id="13" name="Rounded Rectangle 12"/>
          <p:cNvSpPr/>
          <p:nvPr/>
        </p:nvSpPr>
        <p:spPr>
          <a:xfrm>
            <a:off x="3288040" y="4041432"/>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280" y="3228461"/>
            <a:ext cx="464445" cy="552027"/>
          </a:xfrm>
          <a:prstGeom prst="rect">
            <a:avLst/>
          </a:prstGeom>
        </p:spPr>
      </p:pic>
      <p:cxnSp>
        <p:nvCxnSpPr>
          <p:cNvPr id="8" name="Curved Connector 7"/>
          <p:cNvCxnSpPr>
            <a:stCxn id="4" idx="3"/>
            <a:endCxn id="3" idx="1"/>
          </p:cNvCxnSpPr>
          <p:nvPr/>
        </p:nvCxnSpPr>
        <p:spPr>
          <a:xfrm>
            <a:off x="4314739" y="1728274"/>
            <a:ext cx="928511" cy="179327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9" idx="3"/>
            <a:endCxn id="3" idx="1"/>
          </p:cNvCxnSpPr>
          <p:nvPr/>
        </p:nvCxnSpPr>
        <p:spPr>
          <a:xfrm>
            <a:off x="4316741" y="2620285"/>
            <a:ext cx="926508" cy="901260"/>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3" idx="3"/>
            <a:endCxn id="3" idx="1"/>
          </p:cNvCxnSpPr>
          <p:nvPr/>
        </p:nvCxnSpPr>
        <p:spPr>
          <a:xfrm flipV="1">
            <a:off x="4316741" y="3521544"/>
            <a:ext cx="926508" cy="88502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5422" y="4113966"/>
            <a:ext cx="641751" cy="581853"/>
          </a:xfrm>
          <a:prstGeom prst="rect">
            <a:avLst/>
          </a:prstGeom>
        </p:spPr>
      </p:pic>
      <p:sp>
        <p:nvSpPr>
          <p:cNvPr id="30" name="Rounded Rectangle 29"/>
          <p:cNvSpPr/>
          <p:nvPr/>
        </p:nvSpPr>
        <p:spPr>
          <a:xfrm>
            <a:off x="5581650" y="1596303"/>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31" name="Rounded Rectangle 30"/>
          <p:cNvSpPr/>
          <p:nvPr/>
        </p:nvSpPr>
        <p:spPr>
          <a:xfrm>
            <a:off x="5581650" y="4536982"/>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grpSp>
        <p:nvGrpSpPr>
          <p:cNvPr id="32" name="Group 31"/>
          <p:cNvGrpSpPr/>
          <p:nvPr/>
        </p:nvGrpSpPr>
        <p:grpSpPr>
          <a:xfrm>
            <a:off x="5707146" y="1728276"/>
            <a:ext cx="815231" cy="602297"/>
            <a:chOff x="5095875" y="2895601"/>
            <a:chExt cx="1276350" cy="942974"/>
          </a:xfrm>
        </p:grpSpPr>
        <p:sp>
          <p:nvSpPr>
            <p:cNvPr id="33" name="Rounded Rectangle 32"/>
            <p:cNvSpPr/>
            <p:nvPr/>
          </p:nvSpPr>
          <p:spPr>
            <a:xfrm>
              <a:off x="5095875" y="2895601"/>
              <a:ext cx="1276350" cy="942974"/>
            </a:xfrm>
            <a:prstGeom prst="roundRect">
              <a:avLst>
                <a:gd name="adj" fmla="val 5483"/>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588">
                <a:solidFill>
                  <a:prstClr val="white"/>
                </a:solidFill>
              </a:endParaRPr>
            </a:p>
          </p:txBody>
        </p:sp>
        <p:grpSp>
          <p:nvGrpSpPr>
            <p:cNvPr id="34" name="Group 87"/>
            <p:cNvGrpSpPr/>
            <p:nvPr/>
          </p:nvGrpSpPr>
          <p:grpSpPr>
            <a:xfrm>
              <a:off x="5572127" y="3219450"/>
              <a:ext cx="333373" cy="300583"/>
              <a:chOff x="5467352" y="933450"/>
              <a:chExt cx="581024" cy="523875"/>
            </a:xfrm>
          </p:grpSpPr>
          <p:sp>
            <p:nvSpPr>
              <p:cNvPr id="37" name="Rectangle 36"/>
              <p:cNvSpPr/>
              <p:nvPr/>
            </p:nvSpPr>
            <p:spPr>
              <a:xfrm>
                <a:off x="5467352" y="933450"/>
                <a:ext cx="581024"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588">
                  <a:solidFill>
                    <a:prstClr val="white"/>
                  </a:solidFill>
                </a:endParaRPr>
              </a:p>
            </p:txBody>
          </p:sp>
          <p:sp>
            <p:nvSpPr>
              <p:cNvPr id="38" name="Isosceles Triangle 37"/>
              <p:cNvSpPr/>
              <p:nvPr/>
            </p:nvSpPr>
            <p:spPr>
              <a:xfrm rot="5400000">
                <a:off x="5622329" y="1035647"/>
                <a:ext cx="333375" cy="319484"/>
              </a:xfrm>
              <a:prstGeom prst="triangl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588">
                  <a:solidFill>
                    <a:prstClr val="black"/>
                  </a:solidFill>
                </a:endParaRPr>
              </a:p>
            </p:txBody>
          </p:sp>
        </p:grpSp>
        <p:sp>
          <p:nvSpPr>
            <p:cNvPr id="35" name="Rounded Rectangle 34"/>
            <p:cNvSpPr/>
            <p:nvPr/>
          </p:nvSpPr>
          <p:spPr>
            <a:xfrm>
              <a:off x="5217319" y="3699667"/>
              <a:ext cx="1047750" cy="60325"/>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36" name="Straight Connector 35"/>
            <p:cNvCxnSpPr/>
            <p:nvPr/>
          </p:nvCxnSpPr>
          <p:spPr>
            <a:xfrm>
              <a:off x="5232400" y="3729037"/>
              <a:ext cx="36671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a:stCxn id="30" idx="2"/>
            <a:endCxn id="3" idx="0"/>
          </p:cNvCxnSpPr>
          <p:nvPr/>
        </p:nvCxnSpPr>
        <p:spPr>
          <a:xfrm>
            <a:off x="6096001" y="2496414"/>
            <a:ext cx="1" cy="21581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0"/>
            <a:endCxn id="3" idx="2"/>
          </p:cNvCxnSpPr>
          <p:nvPr/>
        </p:nvCxnSpPr>
        <p:spPr>
          <a:xfrm flipV="1">
            <a:off x="6096001" y="4330859"/>
            <a:ext cx="1" cy="20612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2" descr="Computer-user clipart fi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9136" y="4628177"/>
            <a:ext cx="754129" cy="754129"/>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p:cNvSpPr/>
          <p:nvPr/>
        </p:nvSpPr>
        <p:spPr>
          <a:xfrm>
            <a:off x="7891287" y="2875793"/>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48" name="Rounded Rectangle 47"/>
          <p:cNvSpPr/>
          <p:nvPr/>
        </p:nvSpPr>
        <p:spPr>
          <a:xfrm>
            <a:off x="7891287" y="2129071"/>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49" name="Rounded Rectangle 48"/>
          <p:cNvSpPr/>
          <p:nvPr/>
        </p:nvSpPr>
        <p:spPr>
          <a:xfrm>
            <a:off x="7890348" y="3608859"/>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50" name="Rounded Rectangle 49"/>
          <p:cNvSpPr/>
          <p:nvPr/>
        </p:nvSpPr>
        <p:spPr>
          <a:xfrm>
            <a:off x="7890348" y="4345185"/>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62" name="Curved Connector 61"/>
          <p:cNvCxnSpPr>
            <a:stCxn id="3" idx="3"/>
            <a:endCxn id="47" idx="1"/>
          </p:cNvCxnSpPr>
          <p:nvPr/>
        </p:nvCxnSpPr>
        <p:spPr>
          <a:xfrm flipV="1">
            <a:off x="6948753" y="3170802"/>
            <a:ext cx="942535" cy="35074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6" name="Curved Connector 4095"/>
          <p:cNvCxnSpPr>
            <a:stCxn id="3" idx="3"/>
            <a:endCxn id="48" idx="1"/>
          </p:cNvCxnSpPr>
          <p:nvPr/>
        </p:nvCxnSpPr>
        <p:spPr>
          <a:xfrm flipV="1">
            <a:off x="6948753" y="2424080"/>
            <a:ext cx="942535" cy="1097464"/>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98" name="Curved Connector 4097"/>
          <p:cNvCxnSpPr>
            <a:stCxn id="3" idx="3"/>
            <a:endCxn id="49" idx="1"/>
          </p:cNvCxnSpPr>
          <p:nvPr/>
        </p:nvCxnSpPr>
        <p:spPr>
          <a:xfrm>
            <a:off x="6948753" y="3521545"/>
            <a:ext cx="941595" cy="38232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01" name="Curved Connector 4100"/>
          <p:cNvCxnSpPr>
            <a:stCxn id="3" idx="3"/>
            <a:endCxn id="50" idx="1"/>
          </p:cNvCxnSpPr>
          <p:nvPr/>
        </p:nvCxnSpPr>
        <p:spPr>
          <a:xfrm>
            <a:off x="6948753" y="3521545"/>
            <a:ext cx="941595" cy="1118651"/>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102" name="Picture 4101"/>
          <p:cNvPicPr>
            <a:picLocks noChangeAspect="1"/>
          </p:cNvPicPr>
          <p:nvPr/>
        </p:nvPicPr>
        <p:blipFill>
          <a:blip r:embed="rId8"/>
          <a:stretch>
            <a:fillRect/>
          </a:stretch>
        </p:blipFill>
        <p:spPr>
          <a:xfrm rot="21377580">
            <a:off x="8135579" y="2901770"/>
            <a:ext cx="541015" cy="541015"/>
          </a:xfrm>
          <a:prstGeom prst="rect">
            <a:avLst/>
          </a:prstGeom>
          <a:scene3d>
            <a:camera prst="orthographicFront">
              <a:rot lat="0" lon="21599974" rev="0"/>
            </a:camera>
            <a:lightRig rig="threePt" dir="t"/>
          </a:scene3d>
        </p:spPr>
      </p:pic>
      <p:pic>
        <p:nvPicPr>
          <p:cNvPr id="1028" name="Picture 4" descr="Closed-book-01 clipart fil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8298" y="2155463"/>
            <a:ext cx="570148" cy="5701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anner-ln clipart fi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8297" y="3578885"/>
            <a:ext cx="703547" cy="7035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gnifying-glass clipart fi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7219" y="4419943"/>
            <a:ext cx="519795" cy="519795"/>
          </a:xfrm>
          <a:prstGeom prst="rect">
            <a:avLst/>
          </a:prstGeom>
          <a:noFill/>
          <a:extLst>
            <a:ext uri="{909E8E84-426E-40DD-AFC4-6F175D3DCCD1}">
              <a14:hiddenFill xmlns:a14="http://schemas.microsoft.com/office/drawing/2010/main">
                <a:solidFill>
                  <a:srgbClr val="FFFFFF"/>
                </a:solidFill>
              </a14:hiddenFill>
            </a:ext>
          </a:extLst>
        </p:spPr>
      </p:pic>
      <p:sp>
        <p:nvSpPr>
          <p:cNvPr id="81" name="Rounded Rectangle 80"/>
          <p:cNvSpPr/>
          <p:nvPr/>
        </p:nvSpPr>
        <p:spPr>
          <a:xfrm>
            <a:off x="7890348" y="5079711"/>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pic>
        <p:nvPicPr>
          <p:cNvPr id="1034" name="Picture 10" descr="Computer-keyboard-3d2 clipart fi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7177" y="5152593"/>
            <a:ext cx="670608" cy="442601"/>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Curved Connector 83"/>
          <p:cNvCxnSpPr>
            <a:stCxn id="3" idx="3"/>
            <a:endCxn id="81" idx="1"/>
          </p:cNvCxnSpPr>
          <p:nvPr/>
        </p:nvCxnSpPr>
        <p:spPr>
          <a:xfrm>
            <a:off x="6948753" y="3521545"/>
            <a:ext cx="941595" cy="1853176"/>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3297562" y="49383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68" name="Curved Connector 67"/>
          <p:cNvCxnSpPr>
            <a:stCxn id="63" idx="3"/>
            <a:endCxn id="3" idx="1"/>
          </p:cNvCxnSpPr>
          <p:nvPr/>
        </p:nvCxnSpPr>
        <p:spPr>
          <a:xfrm flipV="1">
            <a:off x="4326265" y="3521544"/>
            <a:ext cx="916985" cy="1781923"/>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1" name="Picture 2" descr="https://upload.wikimedia.org/wikipedia/commons/thumb/2/25/Open_Access_logo_PLoS_white.svg/640px-Open_Access_logo_PLoS_white.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44962" y="5027326"/>
            <a:ext cx="333900" cy="521719"/>
          </a:xfrm>
          <a:prstGeom prst="rect">
            <a:avLst/>
          </a:prstGeom>
          <a:noFill/>
          <a:extLst>
            <a:ext uri="{909E8E84-426E-40DD-AFC4-6F175D3DCCD1}">
              <a14:hiddenFill xmlns:a14="http://schemas.microsoft.com/office/drawing/2010/main">
                <a:solidFill>
                  <a:srgbClr val="FFFFFF"/>
                </a:solidFill>
              </a14:hiddenFill>
            </a:ext>
          </a:extLst>
        </p:spPr>
      </p:pic>
      <p:sp>
        <p:nvSpPr>
          <p:cNvPr id="83" name="Rounded Rectangle 82"/>
          <p:cNvSpPr/>
          <p:nvPr/>
        </p:nvSpPr>
        <p:spPr>
          <a:xfrm>
            <a:off x="7881494" y="1365773"/>
            <a:ext cx="1028701" cy="590019"/>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98" name="Curved Connector 97"/>
          <p:cNvCxnSpPr>
            <a:stCxn id="3" idx="3"/>
            <a:endCxn id="83" idx="1"/>
          </p:cNvCxnSpPr>
          <p:nvPr/>
        </p:nvCxnSpPr>
        <p:spPr>
          <a:xfrm flipV="1">
            <a:off x="6948752" y="1660785"/>
            <a:ext cx="932741" cy="1860761"/>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Ruler, Inch, Measure, Centimeter, Length, Millimet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359520">
            <a:off x="7998791" y="1465399"/>
            <a:ext cx="775395" cy="387696"/>
          </a:xfrm>
          <a:prstGeom prst="rect">
            <a:avLst/>
          </a:prstGeom>
          <a:noFill/>
          <a:extLst>
            <a:ext uri="{909E8E84-426E-40DD-AFC4-6F175D3DCCD1}">
              <a14:hiddenFill xmlns:a14="http://schemas.microsoft.com/office/drawing/2010/main">
                <a:solidFill>
                  <a:srgbClr val="FFFFFF"/>
                </a:solidFill>
              </a14:hiddenFill>
            </a:ext>
          </a:extLst>
        </p:spPr>
      </p:pic>
      <p:sp>
        <p:nvSpPr>
          <p:cNvPr id="78" name="Rounded Rectangle 77"/>
          <p:cNvSpPr/>
          <p:nvPr/>
        </p:nvSpPr>
        <p:spPr>
          <a:xfrm>
            <a:off x="3288040" y="3144872"/>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79" name="Curved Connector 78"/>
          <p:cNvCxnSpPr>
            <a:stCxn id="78" idx="3"/>
          </p:cNvCxnSpPr>
          <p:nvPr/>
        </p:nvCxnSpPr>
        <p:spPr>
          <a:xfrm>
            <a:off x="4316741" y="3510005"/>
            <a:ext cx="926508" cy="11539"/>
          </a:xfrm>
          <a:prstGeom prst="curvedConnector3">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731038" y="257868"/>
            <a:ext cx="4796363" cy="369332"/>
          </a:xfrm>
          <a:prstGeom prst="rect">
            <a:avLst/>
          </a:prstGeom>
          <a:noFill/>
        </p:spPr>
        <p:txBody>
          <a:bodyPr wrap="square" rtlCol="0">
            <a:spAutoFit/>
          </a:bodyPr>
          <a:lstStyle/>
          <a:p>
            <a:r>
              <a:rPr lang="en-GB" dirty="0">
                <a:solidFill>
                  <a:srgbClr val="0070C0"/>
                </a:solidFill>
              </a:rPr>
              <a:t>The National Bibliographic </a:t>
            </a:r>
            <a:r>
              <a:rPr lang="en-GB" dirty="0" smtClean="0">
                <a:solidFill>
                  <a:srgbClr val="0070C0"/>
                </a:solidFill>
              </a:rPr>
              <a:t>Knowledgebase (NBK)</a:t>
            </a:r>
            <a:endParaRPr lang="en-GB" dirty="0">
              <a:solidFill>
                <a:srgbClr val="0070C0"/>
              </a:solidFill>
            </a:endParaRPr>
          </a:p>
        </p:txBody>
      </p:sp>
      <p:sp>
        <p:nvSpPr>
          <p:cNvPr id="2" name="TextBox 1"/>
          <p:cNvSpPr txBox="1"/>
          <p:nvPr/>
        </p:nvSpPr>
        <p:spPr>
          <a:xfrm>
            <a:off x="5457443" y="2724921"/>
            <a:ext cx="1243340" cy="307777"/>
          </a:xfrm>
          <a:prstGeom prst="rect">
            <a:avLst/>
          </a:prstGeom>
          <a:noFill/>
        </p:spPr>
        <p:txBody>
          <a:bodyPr wrap="square" rtlCol="0">
            <a:spAutoFit/>
          </a:bodyPr>
          <a:lstStyle/>
          <a:p>
            <a:pPr algn="ctr"/>
            <a:r>
              <a:rPr lang="en-GB" sz="1400" dirty="0">
                <a:solidFill>
                  <a:prstClr val="black"/>
                </a:solidFill>
                <a:latin typeface="Corbel" panose="020B0503020204020204" pitchFamily="34" charset="0"/>
              </a:rPr>
              <a:t>Identifiers</a:t>
            </a:r>
          </a:p>
        </p:txBody>
      </p:sp>
      <p:sp>
        <p:nvSpPr>
          <p:cNvPr id="102" name="TextBox 101"/>
          <p:cNvSpPr txBox="1"/>
          <p:nvPr/>
        </p:nvSpPr>
        <p:spPr>
          <a:xfrm>
            <a:off x="5481393" y="4005540"/>
            <a:ext cx="1243340" cy="307777"/>
          </a:xfrm>
          <a:prstGeom prst="rect">
            <a:avLst/>
          </a:prstGeom>
          <a:noFill/>
        </p:spPr>
        <p:txBody>
          <a:bodyPr wrap="square" rtlCol="0">
            <a:spAutoFit/>
          </a:bodyPr>
          <a:lstStyle/>
          <a:p>
            <a:pPr algn="ctr"/>
            <a:r>
              <a:rPr lang="en-GB" sz="1400" dirty="0">
                <a:solidFill>
                  <a:prstClr val="black"/>
                </a:solidFill>
                <a:latin typeface="Calibri" panose="020F0502020204030204"/>
              </a:rPr>
              <a:t>Standards</a:t>
            </a:r>
          </a:p>
        </p:txBody>
      </p:sp>
      <p:pic>
        <p:nvPicPr>
          <p:cNvPr id="109"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0059" y="0"/>
            <a:ext cx="946379"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741494" y="1427660"/>
            <a:ext cx="1436231" cy="523220"/>
          </a:xfrm>
          <a:prstGeom prst="rect">
            <a:avLst/>
          </a:prstGeom>
          <a:noFill/>
        </p:spPr>
        <p:txBody>
          <a:bodyPr wrap="square" rtlCol="0">
            <a:spAutoFit/>
          </a:bodyPr>
          <a:lstStyle/>
          <a:p>
            <a:pPr algn="r"/>
            <a:r>
              <a:rPr lang="en-GB" sz="1400" dirty="0" smtClean="0"/>
              <a:t>Legal Deposit Libraries</a:t>
            </a:r>
            <a:endParaRPr lang="en-GB" sz="1400" dirty="0"/>
          </a:p>
        </p:txBody>
      </p:sp>
      <p:sp>
        <p:nvSpPr>
          <p:cNvPr id="101" name="TextBox 100"/>
          <p:cNvSpPr txBox="1"/>
          <p:nvPr/>
        </p:nvSpPr>
        <p:spPr>
          <a:xfrm>
            <a:off x="1759757" y="2221833"/>
            <a:ext cx="1414600" cy="738664"/>
          </a:xfrm>
          <a:prstGeom prst="rect">
            <a:avLst/>
          </a:prstGeom>
          <a:noFill/>
        </p:spPr>
        <p:txBody>
          <a:bodyPr wrap="square" rtlCol="0">
            <a:spAutoFit/>
          </a:bodyPr>
          <a:lstStyle/>
          <a:p>
            <a:pPr algn="r"/>
            <a:r>
              <a:rPr lang="en-GB" sz="1400" dirty="0" smtClean="0">
                <a:latin typeface="Corbel" panose="020B0503020204020204" pitchFamily="34" charset="0"/>
              </a:rPr>
              <a:t>Academic Research Libraries</a:t>
            </a:r>
            <a:endParaRPr lang="en-GB" sz="1400" dirty="0">
              <a:latin typeface="Corbel" panose="020B0503020204020204" pitchFamily="34" charset="0"/>
            </a:endParaRPr>
          </a:p>
        </p:txBody>
      </p:sp>
      <p:sp>
        <p:nvSpPr>
          <p:cNvPr id="117" name="TextBox 116"/>
          <p:cNvSpPr txBox="1"/>
          <p:nvPr/>
        </p:nvSpPr>
        <p:spPr>
          <a:xfrm>
            <a:off x="1592059" y="3170802"/>
            <a:ext cx="1602989" cy="738664"/>
          </a:xfrm>
          <a:prstGeom prst="rect">
            <a:avLst/>
          </a:prstGeom>
          <a:noFill/>
        </p:spPr>
        <p:txBody>
          <a:bodyPr wrap="square" rtlCol="0">
            <a:spAutoFit/>
          </a:bodyPr>
          <a:lstStyle/>
          <a:p>
            <a:pPr algn="r"/>
            <a:r>
              <a:rPr lang="en-GB" sz="1400" dirty="0" smtClean="0">
                <a:latin typeface="Corbel" panose="020B0503020204020204" pitchFamily="34" charset="0"/>
              </a:rPr>
              <a:t>Teaching &amp; Business Engaged Libraries</a:t>
            </a:r>
            <a:endParaRPr lang="en-GB" sz="1400" dirty="0">
              <a:latin typeface="Corbel" panose="020B0503020204020204" pitchFamily="34" charset="0"/>
            </a:endParaRPr>
          </a:p>
        </p:txBody>
      </p:sp>
      <p:sp>
        <p:nvSpPr>
          <p:cNvPr id="128" name="TextBox 127"/>
          <p:cNvSpPr txBox="1"/>
          <p:nvPr/>
        </p:nvSpPr>
        <p:spPr>
          <a:xfrm>
            <a:off x="1794552" y="4104957"/>
            <a:ext cx="1379513" cy="523220"/>
          </a:xfrm>
          <a:prstGeom prst="rect">
            <a:avLst/>
          </a:prstGeom>
          <a:noFill/>
        </p:spPr>
        <p:txBody>
          <a:bodyPr wrap="square" rtlCol="0">
            <a:spAutoFit/>
          </a:bodyPr>
          <a:lstStyle/>
          <a:p>
            <a:pPr algn="r"/>
            <a:r>
              <a:rPr lang="en-GB" sz="1400" dirty="0" smtClean="0">
                <a:latin typeface="Corbel" panose="020B0503020204020204" pitchFamily="34" charset="0"/>
              </a:rPr>
              <a:t>Specialist Libraries</a:t>
            </a:r>
            <a:endParaRPr lang="en-GB" sz="1400" dirty="0">
              <a:latin typeface="Corbel" panose="020B0503020204020204" pitchFamily="34" charset="0"/>
            </a:endParaRPr>
          </a:p>
        </p:txBody>
      </p:sp>
      <p:sp>
        <p:nvSpPr>
          <p:cNvPr id="134" name="TextBox 133"/>
          <p:cNvSpPr txBox="1"/>
          <p:nvPr/>
        </p:nvSpPr>
        <p:spPr>
          <a:xfrm>
            <a:off x="1592059" y="5000138"/>
            <a:ext cx="1576240" cy="523220"/>
          </a:xfrm>
          <a:prstGeom prst="rect">
            <a:avLst/>
          </a:prstGeom>
          <a:noFill/>
        </p:spPr>
        <p:txBody>
          <a:bodyPr wrap="square" rtlCol="0">
            <a:spAutoFit/>
          </a:bodyPr>
          <a:lstStyle/>
          <a:p>
            <a:pPr algn="r"/>
            <a:r>
              <a:rPr lang="en-GB" sz="1400" dirty="0" smtClean="0">
                <a:latin typeface="Corbel" panose="020B0503020204020204" pitchFamily="34" charset="0"/>
              </a:rPr>
              <a:t>Open Access Book Directories</a:t>
            </a:r>
            <a:endParaRPr lang="en-GB" sz="1400" dirty="0">
              <a:latin typeface="Corbel" panose="020B0503020204020204" pitchFamily="34" charset="0"/>
            </a:endParaRPr>
          </a:p>
        </p:txBody>
      </p:sp>
      <p:sp>
        <p:nvSpPr>
          <p:cNvPr id="135" name="TextBox 134"/>
          <p:cNvSpPr txBox="1"/>
          <p:nvPr/>
        </p:nvSpPr>
        <p:spPr>
          <a:xfrm>
            <a:off x="5215472" y="1236292"/>
            <a:ext cx="1761055" cy="307777"/>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Availability Data</a:t>
            </a:r>
            <a:endParaRPr lang="en-GB" sz="1400" dirty="0">
              <a:solidFill>
                <a:srgbClr val="0070C0"/>
              </a:solidFill>
              <a:latin typeface="Corbel" panose="020B0503020204020204" pitchFamily="34" charset="0"/>
            </a:endParaRPr>
          </a:p>
        </p:txBody>
      </p:sp>
      <p:sp>
        <p:nvSpPr>
          <p:cNvPr id="136" name="TextBox 135"/>
          <p:cNvSpPr txBox="1"/>
          <p:nvPr/>
        </p:nvSpPr>
        <p:spPr>
          <a:xfrm>
            <a:off x="5215471" y="5514711"/>
            <a:ext cx="1761055" cy="307777"/>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Usage Data</a:t>
            </a:r>
            <a:endParaRPr lang="en-GB" sz="1400" dirty="0">
              <a:solidFill>
                <a:srgbClr val="0070C0"/>
              </a:solidFill>
              <a:latin typeface="Corbel" panose="020B0503020204020204" pitchFamily="34" charset="0"/>
            </a:endParaRPr>
          </a:p>
        </p:txBody>
      </p:sp>
      <p:sp>
        <p:nvSpPr>
          <p:cNvPr id="137" name="TextBox 136"/>
          <p:cNvSpPr txBox="1"/>
          <p:nvPr/>
        </p:nvSpPr>
        <p:spPr>
          <a:xfrm>
            <a:off x="9001449" y="2936489"/>
            <a:ext cx="1313399" cy="523220"/>
          </a:xfrm>
          <a:prstGeom prst="rect">
            <a:avLst/>
          </a:prstGeom>
          <a:noFill/>
        </p:spPr>
        <p:txBody>
          <a:bodyPr wrap="square" rtlCol="0">
            <a:spAutoFit/>
          </a:bodyPr>
          <a:lstStyle/>
          <a:p>
            <a:r>
              <a:rPr lang="en-GB" sz="1400" dirty="0" smtClean="0">
                <a:latin typeface="Corbel" panose="020B0503020204020204" pitchFamily="34" charset="0"/>
              </a:rPr>
              <a:t>Document Delivery</a:t>
            </a:r>
            <a:endParaRPr lang="en-GB" sz="1400" dirty="0">
              <a:latin typeface="Corbel" panose="020B0503020204020204" pitchFamily="34" charset="0"/>
            </a:endParaRPr>
          </a:p>
        </p:txBody>
      </p:sp>
      <p:sp>
        <p:nvSpPr>
          <p:cNvPr id="138" name="TextBox 137"/>
          <p:cNvSpPr txBox="1"/>
          <p:nvPr/>
        </p:nvSpPr>
        <p:spPr>
          <a:xfrm>
            <a:off x="9001449" y="2178927"/>
            <a:ext cx="1382811" cy="523220"/>
          </a:xfrm>
          <a:prstGeom prst="rect">
            <a:avLst/>
          </a:prstGeom>
          <a:noFill/>
        </p:spPr>
        <p:txBody>
          <a:bodyPr wrap="square" rtlCol="0">
            <a:spAutoFit/>
          </a:bodyPr>
          <a:lstStyle/>
          <a:p>
            <a:r>
              <a:rPr lang="en-GB" sz="1400" dirty="0" smtClean="0">
                <a:latin typeface="Corbel" panose="020B0503020204020204" pitchFamily="34" charset="0"/>
              </a:rPr>
              <a:t>Managing Print Collections</a:t>
            </a:r>
            <a:endParaRPr lang="en-GB" sz="1400" dirty="0">
              <a:latin typeface="Corbel" panose="020B0503020204020204" pitchFamily="34" charset="0"/>
            </a:endParaRPr>
          </a:p>
        </p:txBody>
      </p:sp>
      <p:sp>
        <p:nvSpPr>
          <p:cNvPr id="139" name="TextBox 138"/>
          <p:cNvSpPr txBox="1"/>
          <p:nvPr/>
        </p:nvSpPr>
        <p:spPr>
          <a:xfrm>
            <a:off x="9000197" y="3633221"/>
            <a:ext cx="1384063" cy="523220"/>
          </a:xfrm>
          <a:prstGeom prst="rect">
            <a:avLst/>
          </a:prstGeom>
          <a:noFill/>
        </p:spPr>
        <p:txBody>
          <a:bodyPr wrap="square" rtlCol="0">
            <a:spAutoFit/>
          </a:bodyPr>
          <a:lstStyle/>
          <a:p>
            <a:r>
              <a:rPr lang="en-GB" sz="1400" dirty="0" smtClean="0">
                <a:latin typeface="Corbel" panose="020B0503020204020204" pitchFamily="34" charset="0"/>
              </a:rPr>
              <a:t>Digitisation and Preservation</a:t>
            </a:r>
            <a:endParaRPr lang="en-GB" sz="1400" dirty="0">
              <a:latin typeface="Corbel" panose="020B0503020204020204" pitchFamily="34" charset="0"/>
            </a:endParaRPr>
          </a:p>
        </p:txBody>
      </p:sp>
      <p:sp>
        <p:nvSpPr>
          <p:cNvPr id="140" name="TextBox 139"/>
          <p:cNvSpPr txBox="1"/>
          <p:nvPr/>
        </p:nvSpPr>
        <p:spPr>
          <a:xfrm>
            <a:off x="9015105" y="4390858"/>
            <a:ext cx="1369155" cy="523220"/>
          </a:xfrm>
          <a:prstGeom prst="rect">
            <a:avLst/>
          </a:prstGeom>
          <a:noFill/>
        </p:spPr>
        <p:txBody>
          <a:bodyPr wrap="square" rtlCol="0">
            <a:spAutoFit/>
          </a:bodyPr>
          <a:lstStyle/>
          <a:p>
            <a:r>
              <a:rPr lang="en-GB" sz="1400" dirty="0" smtClean="0">
                <a:latin typeface="Corbel" panose="020B0503020204020204" pitchFamily="34" charset="0"/>
              </a:rPr>
              <a:t>Resource Discovery</a:t>
            </a:r>
            <a:endParaRPr lang="en-GB" sz="1400" dirty="0">
              <a:latin typeface="Corbel" panose="020B0503020204020204" pitchFamily="34" charset="0"/>
            </a:endParaRPr>
          </a:p>
        </p:txBody>
      </p:sp>
      <p:sp>
        <p:nvSpPr>
          <p:cNvPr id="141" name="TextBox 140"/>
          <p:cNvSpPr txBox="1"/>
          <p:nvPr/>
        </p:nvSpPr>
        <p:spPr>
          <a:xfrm>
            <a:off x="9000197" y="5112283"/>
            <a:ext cx="1314651" cy="523220"/>
          </a:xfrm>
          <a:prstGeom prst="rect">
            <a:avLst/>
          </a:prstGeom>
          <a:noFill/>
        </p:spPr>
        <p:txBody>
          <a:bodyPr wrap="square" rtlCol="0">
            <a:spAutoFit/>
          </a:bodyPr>
          <a:lstStyle/>
          <a:p>
            <a:r>
              <a:rPr lang="en-GB" sz="1400" dirty="0" smtClean="0">
                <a:latin typeface="Corbel" panose="020B0503020204020204" pitchFamily="34" charset="0"/>
              </a:rPr>
              <a:t>Copy Cataloguing</a:t>
            </a:r>
            <a:endParaRPr lang="en-GB" sz="1400" dirty="0">
              <a:latin typeface="Corbel" panose="020B0503020204020204" pitchFamily="34" charset="0"/>
            </a:endParaRPr>
          </a:p>
        </p:txBody>
      </p:sp>
      <p:sp>
        <p:nvSpPr>
          <p:cNvPr id="142" name="TextBox 141"/>
          <p:cNvSpPr txBox="1"/>
          <p:nvPr/>
        </p:nvSpPr>
        <p:spPr>
          <a:xfrm>
            <a:off x="8982737" y="1400480"/>
            <a:ext cx="1332111" cy="523220"/>
          </a:xfrm>
          <a:prstGeom prst="rect">
            <a:avLst/>
          </a:prstGeom>
          <a:noFill/>
        </p:spPr>
        <p:txBody>
          <a:bodyPr wrap="square" rtlCol="0">
            <a:spAutoFit/>
          </a:bodyPr>
          <a:lstStyle/>
          <a:p>
            <a:r>
              <a:rPr lang="en-GB" sz="1400" dirty="0" smtClean="0">
                <a:latin typeface="Corbel" panose="020B0503020204020204" pitchFamily="34" charset="0"/>
              </a:rPr>
              <a:t>Benchmarking Collections</a:t>
            </a:r>
            <a:endParaRPr lang="en-GB" sz="1400" dirty="0">
              <a:latin typeface="Corbel" panose="020B0503020204020204" pitchFamily="34" charset="0"/>
            </a:endParaRPr>
          </a:p>
        </p:txBody>
      </p:sp>
      <p:sp>
        <p:nvSpPr>
          <p:cNvPr id="143" name="TextBox 142"/>
          <p:cNvSpPr txBox="1"/>
          <p:nvPr/>
        </p:nvSpPr>
        <p:spPr>
          <a:xfrm>
            <a:off x="3101665" y="778614"/>
            <a:ext cx="1420494" cy="523220"/>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Bibliographic Data</a:t>
            </a:r>
            <a:endParaRPr lang="en-GB" sz="1400" dirty="0">
              <a:solidFill>
                <a:srgbClr val="0070C0"/>
              </a:solidFill>
              <a:latin typeface="Corbel" panose="020B0503020204020204" pitchFamily="34" charset="0"/>
            </a:endParaRPr>
          </a:p>
        </p:txBody>
      </p:sp>
      <p:sp>
        <p:nvSpPr>
          <p:cNvPr id="144" name="TextBox 143"/>
          <p:cNvSpPr txBox="1"/>
          <p:nvPr/>
        </p:nvSpPr>
        <p:spPr>
          <a:xfrm>
            <a:off x="7572676" y="740810"/>
            <a:ext cx="1661391" cy="523220"/>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Supported Functions</a:t>
            </a:r>
            <a:endParaRPr lang="en-GB" sz="1400" dirty="0">
              <a:solidFill>
                <a:srgbClr val="0070C0"/>
              </a:solidFill>
              <a:latin typeface="Corbel" panose="020B0503020204020204" pitchFamily="34" charset="0"/>
            </a:endParaRPr>
          </a:p>
        </p:txBody>
      </p:sp>
    </p:spTree>
    <p:extLst>
      <p:ext uri="{BB962C8B-B14F-4D97-AF65-F5344CB8AC3E}">
        <p14:creationId xmlns:p14="http://schemas.microsoft.com/office/powerpoint/2010/main" val="849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09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09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0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10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2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3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3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3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0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8"/>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3" grpId="0" animBg="1"/>
      <p:bldP spid="30" grpId="0" animBg="1"/>
      <p:bldP spid="31" grpId="0" animBg="1"/>
      <p:bldP spid="47" grpId="0" animBg="1"/>
      <p:bldP spid="48" grpId="0" animBg="1"/>
      <p:bldP spid="49" grpId="0" animBg="1"/>
      <p:bldP spid="50" grpId="0" animBg="1"/>
      <p:bldP spid="81" grpId="0" animBg="1"/>
      <p:bldP spid="63" grpId="0" animBg="1"/>
      <p:bldP spid="83" grpId="0" animBg="1"/>
      <p:bldP spid="78" grpId="0" animBg="1"/>
      <p:bldP spid="2" grpId="0"/>
      <p:bldP spid="102" grpId="0"/>
      <p:bldP spid="11" grpId="0"/>
      <p:bldP spid="101" grpId="0"/>
      <p:bldP spid="117" grpId="0"/>
      <p:bldP spid="128" grpId="0"/>
      <p:bldP spid="134" grpId="0"/>
      <p:bldP spid="135" grpId="0"/>
      <p:bldP spid="136" grpId="0"/>
      <p:bldP spid="137" grpId="0"/>
      <p:bldP spid="138" grpId="0"/>
      <p:bldP spid="139" grpId="0"/>
      <p:bldP spid="140" grpId="0"/>
      <p:bldP spid="141" grpId="0"/>
      <p:bldP spid="142" grpId="0"/>
      <p:bldP spid="143" grpId="0"/>
      <p:bldP spid="1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43249" y="2712231"/>
            <a:ext cx="1705504" cy="1618629"/>
          </a:xfrm>
          <a:prstGeom prst="rect">
            <a:avLst/>
          </a:prstGeom>
        </p:spPr>
      </p:pic>
      <p:sp>
        <p:nvSpPr>
          <p:cNvPr id="30" name="Rounded Rectangle 29"/>
          <p:cNvSpPr/>
          <p:nvPr/>
        </p:nvSpPr>
        <p:spPr>
          <a:xfrm>
            <a:off x="5581650" y="1596303"/>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31" name="Rounded Rectangle 30"/>
          <p:cNvSpPr/>
          <p:nvPr/>
        </p:nvSpPr>
        <p:spPr>
          <a:xfrm>
            <a:off x="5581650" y="4536982"/>
            <a:ext cx="1028701" cy="900111"/>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grpSp>
        <p:nvGrpSpPr>
          <p:cNvPr id="32" name="Group 31"/>
          <p:cNvGrpSpPr/>
          <p:nvPr/>
        </p:nvGrpSpPr>
        <p:grpSpPr>
          <a:xfrm>
            <a:off x="5707146" y="1728276"/>
            <a:ext cx="815231" cy="602297"/>
            <a:chOff x="5095875" y="2895601"/>
            <a:chExt cx="1276350" cy="942974"/>
          </a:xfrm>
        </p:grpSpPr>
        <p:sp>
          <p:nvSpPr>
            <p:cNvPr id="33" name="Rounded Rectangle 32"/>
            <p:cNvSpPr/>
            <p:nvPr/>
          </p:nvSpPr>
          <p:spPr>
            <a:xfrm>
              <a:off x="5095875" y="2895601"/>
              <a:ext cx="1276350" cy="942974"/>
            </a:xfrm>
            <a:prstGeom prst="roundRect">
              <a:avLst>
                <a:gd name="adj" fmla="val 5483"/>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588">
                <a:solidFill>
                  <a:prstClr val="white"/>
                </a:solidFill>
              </a:endParaRPr>
            </a:p>
          </p:txBody>
        </p:sp>
        <p:grpSp>
          <p:nvGrpSpPr>
            <p:cNvPr id="34" name="Group 87"/>
            <p:cNvGrpSpPr/>
            <p:nvPr/>
          </p:nvGrpSpPr>
          <p:grpSpPr>
            <a:xfrm>
              <a:off x="5572127" y="3219450"/>
              <a:ext cx="333373" cy="300583"/>
              <a:chOff x="5467352" y="933450"/>
              <a:chExt cx="581024" cy="523875"/>
            </a:xfrm>
          </p:grpSpPr>
          <p:sp>
            <p:nvSpPr>
              <p:cNvPr id="37" name="Rectangle 36"/>
              <p:cNvSpPr/>
              <p:nvPr/>
            </p:nvSpPr>
            <p:spPr>
              <a:xfrm>
                <a:off x="5467352" y="933450"/>
                <a:ext cx="581024" cy="5238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588">
                  <a:solidFill>
                    <a:prstClr val="white"/>
                  </a:solidFill>
                </a:endParaRPr>
              </a:p>
            </p:txBody>
          </p:sp>
          <p:sp>
            <p:nvSpPr>
              <p:cNvPr id="38" name="Isosceles Triangle 37"/>
              <p:cNvSpPr/>
              <p:nvPr/>
            </p:nvSpPr>
            <p:spPr>
              <a:xfrm rot="5400000">
                <a:off x="5622329" y="1035647"/>
                <a:ext cx="333375" cy="319484"/>
              </a:xfrm>
              <a:prstGeom prst="triangle">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588">
                  <a:solidFill>
                    <a:prstClr val="black"/>
                  </a:solidFill>
                </a:endParaRPr>
              </a:p>
            </p:txBody>
          </p:sp>
        </p:grpSp>
        <p:sp>
          <p:nvSpPr>
            <p:cNvPr id="35" name="Rounded Rectangle 34"/>
            <p:cNvSpPr/>
            <p:nvPr/>
          </p:nvSpPr>
          <p:spPr>
            <a:xfrm>
              <a:off x="5217319" y="3699667"/>
              <a:ext cx="1047750" cy="60325"/>
            </a:xfrm>
            <a:prstGeom prst="roundRect">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36" name="Straight Connector 35"/>
            <p:cNvCxnSpPr/>
            <p:nvPr/>
          </p:nvCxnSpPr>
          <p:spPr>
            <a:xfrm>
              <a:off x="5232400" y="3729037"/>
              <a:ext cx="36671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a:stCxn id="30" idx="2"/>
            <a:endCxn id="3" idx="0"/>
          </p:cNvCxnSpPr>
          <p:nvPr/>
        </p:nvCxnSpPr>
        <p:spPr>
          <a:xfrm>
            <a:off x="6096001" y="2496414"/>
            <a:ext cx="1" cy="215817"/>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1" idx="0"/>
            <a:endCxn id="3" idx="2"/>
          </p:cNvCxnSpPr>
          <p:nvPr/>
        </p:nvCxnSpPr>
        <p:spPr>
          <a:xfrm flipV="1">
            <a:off x="6096001" y="4330859"/>
            <a:ext cx="1" cy="206124"/>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2" descr="Computer-user clipart f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9136" y="4628177"/>
            <a:ext cx="754129" cy="75412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9175921" y="6104137"/>
            <a:ext cx="2869730" cy="646331"/>
          </a:xfrm>
          <a:prstGeom prst="rect">
            <a:avLst/>
          </a:prstGeom>
          <a:noFill/>
        </p:spPr>
        <p:txBody>
          <a:bodyPr wrap="square" rtlCol="0">
            <a:spAutoFit/>
          </a:bodyPr>
          <a:lstStyle/>
          <a:p>
            <a:r>
              <a:rPr lang="en-GB" dirty="0">
                <a:solidFill>
                  <a:srgbClr val="0070C0"/>
                </a:solidFill>
              </a:rPr>
              <a:t>The National Bibliographic </a:t>
            </a:r>
            <a:r>
              <a:rPr lang="en-GB" dirty="0" smtClean="0">
                <a:solidFill>
                  <a:srgbClr val="0070C0"/>
                </a:solidFill>
              </a:rPr>
              <a:t>Knowledgebase (NBK)</a:t>
            </a:r>
            <a:endParaRPr lang="en-GB" dirty="0">
              <a:solidFill>
                <a:srgbClr val="0070C0"/>
              </a:solidFill>
            </a:endParaRPr>
          </a:p>
        </p:txBody>
      </p:sp>
      <p:sp>
        <p:nvSpPr>
          <p:cNvPr id="2" name="TextBox 1"/>
          <p:cNvSpPr txBox="1"/>
          <p:nvPr/>
        </p:nvSpPr>
        <p:spPr>
          <a:xfrm>
            <a:off x="5457443" y="2724921"/>
            <a:ext cx="1243340" cy="307777"/>
          </a:xfrm>
          <a:prstGeom prst="rect">
            <a:avLst/>
          </a:prstGeom>
          <a:noFill/>
        </p:spPr>
        <p:txBody>
          <a:bodyPr wrap="square" rtlCol="0">
            <a:spAutoFit/>
          </a:bodyPr>
          <a:lstStyle/>
          <a:p>
            <a:pPr algn="ctr"/>
            <a:r>
              <a:rPr lang="en-GB" sz="1400" dirty="0">
                <a:solidFill>
                  <a:prstClr val="black"/>
                </a:solidFill>
                <a:latin typeface="Corbel" panose="020B0503020204020204" pitchFamily="34" charset="0"/>
              </a:rPr>
              <a:t>Identifiers</a:t>
            </a:r>
          </a:p>
        </p:txBody>
      </p:sp>
      <p:sp>
        <p:nvSpPr>
          <p:cNvPr id="102" name="TextBox 101"/>
          <p:cNvSpPr txBox="1"/>
          <p:nvPr/>
        </p:nvSpPr>
        <p:spPr>
          <a:xfrm>
            <a:off x="5481393" y="4005540"/>
            <a:ext cx="1243340" cy="307777"/>
          </a:xfrm>
          <a:prstGeom prst="rect">
            <a:avLst/>
          </a:prstGeom>
          <a:noFill/>
        </p:spPr>
        <p:txBody>
          <a:bodyPr wrap="square" rtlCol="0">
            <a:spAutoFit/>
          </a:bodyPr>
          <a:lstStyle/>
          <a:p>
            <a:pPr algn="ctr"/>
            <a:r>
              <a:rPr lang="en-GB" sz="1400" dirty="0">
                <a:solidFill>
                  <a:prstClr val="black"/>
                </a:solidFill>
                <a:latin typeface="Calibri" panose="020F0502020204030204"/>
              </a:rPr>
              <a:t>Standards</a:t>
            </a:r>
          </a:p>
        </p:txBody>
      </p:sp>
      <p:pic>
        <p:nvPicPr>
          <p:cNvPr id="1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59" y="0"/>
            <a:ext cx="946379"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TextBox 134"/>
          <p:cNvSpPr txBox="1"/>
          <p:nvPr/>
        </p:nvSpPr>
        <p:spPr>
          <a:xfrm>
            <a:off x="6469325" y="1892469"/>
            <a:ext cx="1761055" cy="307777"/>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Availability Data</a:t>
            </a:r>
            <a:endParaRPr lang="en-GB" sz="1400" dirty="0">
              <a:solidFill>
                <a:srgbClr val="0070C0"/>
              </a:solidFill>
              <a:latin typeface="Corbel" panose="020B0503020204020204" pitchFamily="34" charset="0"/>
            </a:endParaRPr>
          </a:p>
        </p:txBody>
      </p:sp>
      <p:sp>
        <p:nvSpPr>
          <p:cNvPr id="136" name="TextBox 135"/>
          <p:cNvSpPr txBox="1"/>
          <p:nvPr/>
        </p:nvSpPr>
        <p:spPr>
          <a:xfrm>
            <a:off x="6301133" y="4826052"/>
            <a:ext cx="1761055" cy="307777"/>
          </a:xfrm>
          <a:prstGeom prst="rect">
            <a:avLst/>
          </a:prstGeom>
          <a:noFill/>
        </p:spPr>
        <p:txBody>
          <a:bodyPr wrap="square" rtlCol="0">
            <a:spAutoFit/>
          </a:bodyPr>
          <a:lstStyle/>
          <a:p>
            <a:pPr algn="ctr"/>
            <a:r>
              <a:rPr lang="en-GB" sz="1400" dirty="0" smtClean="0">
                <a:solidFill>
                  <a:srgbClr val="0070C0"/>
                </a:solidFill>
                <a:latin typeface="Corbel" panose="020B0503020204020204" pitchFamily="34" charset="0"/>
              </a:rPr>
              <a:t>Usage Data</a:t>
            </a:r>
            <a:endParaRPr lang="en-GB" sz="1400" dirty="0">
              <a:solidFill>
                <a:srgbClr val="0070C0"/>
              </a:solidFill>
              <a:latin typeface="Corbel" panose="020B0503020204020204" pitchFamily="34" charset="0"/>
            </a:endParaRPr>
          </a:p>
        </p:txBody>
      </p:sp>
      <p:cxnSp>
        <p:nvCxnSpPr>
          <p:cNvPr id="65" name="Curved Connector 64"/>
          <p:cNvCxnSpPr>
            <a:endCxn id="66" idx="2"/>
          </p:cNvCxnSpPr>
          <p:nvPr/>
        </p:nvCxnSpPr>
        <p:spPr>
          <a:xfrm rot="16200000" flipV="1">
            <a:off x="4670394" y="168832"/>
            <a:ext cx="557607" cy="2293611"/>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3288040" y="306567"/>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67" name="Rounded Rectangle 66"/>
          <p:cNvSpPr/>
          <p:nvPr/>
        </p:nvSpPr>
        <p:spPr>
          <a:xfrm>
            <a:off x="4831092" y="305769"/>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69" name="Rounded Rectangle 68"/>
          <p:cNvSpPr/>
          <p:nvPr/>
        </p:nvSpPr>
        <p:spPr>
          <a:xfrm>
            <a:off x="6374146" y="30746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70" name="Rounded Rectangle 69"/>
          <p:cNvSpPr/>
          <p:nvPr/>
        </p:nvSpPr>
        <p:spPr>
          <a:xfrm>
            <a:off x="7917198" y="305769"/>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72" name="Curved Connector 71"/>
          <p:cNvCxnSpPr>
            <a:endCxn id="67" idx="2"/>
          </p:cNvCxnSpPr>
          <p:nvPr/>
        </p:nvCxnSpPr>
        <p:spPr>
          <a:xfrm rot="16200000" flipV="1">
            <a:off x="5441519" y="939960"/>
            <a:ext cx="558404" cy="750557"/>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Curved Connector 72"/>
          <p:cNvCxnSpPr>
            <a:endCxn id="69" idx="2"/>
          </p:cNvCxnSpPr>
          <p:nvPr/>
        </p:nvCxnSpPr>
        <p:spPr>
          <a:xfrm rot="5400000" flipH="1" flipV="1">
            <a:off x="6213892" y="919836"/>
            <a:ext cx="556712" cy="792496"/>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endCxn id="70" idx="2"/>
          </p:cNvCxnSpPr>
          <p:nvPr/>
        </p:nvCxnSpPr>
        <p:spPr>
          <a:xfrm rot="5400000" flipH="1" flipV="1">
            <a:off x="6984573" y="147464"/>
            <a:ext cx="558404" cy="2335549"/>
          </a:xfrm>
          <a:prstGeom prst="curvedConnector3">
            <a:avLst>
              <a:gd name="adj1" fmla="val 50000"/>
            </a:avLst>
          </a:prstGeom>
          <a:ln w="19050">
            <a:solidFill>
              <a:schemeClr val="bg1">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75" name="Picture 2" descr="Shopping Cart, Empty, Pictogram, Sign, Supermark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2461" y="431092"/>
            <a:ext cx="645964" cy="520821"/>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50"/>
          <p:cNvGrpSpPr/>
          <p:nvPr/>
        </p:nvGrpSpPr>
        <p:grpSpPr>
          <a:xfrm>
            <a:off x="6610351" y="387998"/>
            <a:ext cx="563916" cy="563916"/>
            <a:chOff x="829235" y="3975833"/>
            <a:chExt cx="1600198" cy="1600198"/>
          </a:xfrm>
        </p:grpSpPr>
        <p:sp>
          <p:nvSpPr>
            <p:cNvPr id="77" name="Oval 76"/>
            <p:cNvSpPr/>
            <p:nvPr/>
          </p:nvSpPr>
          <p:spPr>
            <a:xfrm>
              <a:off x="829235" y="3975833"/>
              <a:ext cx="1600198" cy="1600198"/>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798">
                <a:defRPr/>
              </a:pPr>
              <a:endParaRPr lang="en-GB" sz="1351" kern="0">
                <a:solidFill>
                  <a:prstClr val="white"/>
                </a:solidFill>
                <a:latin typeface="Calibri"/>
              </a:endParaRPr>
            </a:p>
          </p:txBody>
        </p:sp>
        <p:sp>
          <p:nvSpPr>
            <p:cNvPr id="80" name="Freeform 79"/>
            <p:cNvSpPr/>
            <p:nvPr/>
          </p:nvSpPr>
          <p:spPr>
            <a:xfrm>
              <a:off x="1085850" y="4057651"/>
              <a:ext cx="1173041" cy="1454394"/>
            </a:xfrm>
            <a:custGeom>
              <a:avLst/>
              <a:gdLst>
                <a:gd name="connsiteX0" fmla="*/ 11605 w 1989874"/>
                <a:gd name="connsiteY0" fmla="*/ 265080 h 2524703"/>
                <a:gd name="connsiteX1" fmla="*/ 108320 w 1989874"/>
                <a:gd name="connsiteY1" fmla="*/ 194742 h 2524703"/>
                <a:gd name="connsiteX2" fmla="*/ 134697 w 1989874"/>
                <a:gd name="connsiteY2" fmla="*/ 177157 h 2524703"/>
                <a:gd name="connsiteX3" fmla="*/ 161074 w 1989874"/>
                <a:gd name="connsiteY3" fmla="*/ 168365 h 2524703"/>
                <a:gd name="connsiteX4" fmla="*/ 213828 w 1989874"/>
                <a:gd name="connsiteY4" fmla="*/ 194742 h 2524703"/>
                <a:gd name="connsiteX5" fmla="*/ 240205 w 1989874"/>
                <a:gd name="connsiteY5" fmla="*/ 291457 h 2524703"/>
                <a:gd name="connsiteX6" fmla="*/ 257790 w 1989874"/>
                <a:gd name="connsiteY6" fmla="*/ 326626 h 2524703"/>
                <a:gd name="connsiteX7" fmla="*/ 257790 w 1989874"/>
                <a:gd name="connsiteY7" fmla="*/ 467303 h 2524703"/>
                <a:gd name="connsiteX8" fmla="*/ 231413 w 1989874"/>
                <a:gd name="connsiteY8" fmla="*/ 476096 h 2524703"/>
                <a:gd name="connsiteX9" fmla="*/ 205036 w 1989874"/>
                <a:gd name="connsiteY9" fmla="*/ 502473 h 2524703"/>
                <a:gd name="connsiteX10" fmla="*/ 178659 w 1989874"/>
                <a:gd name="connsiteY10" fmla="*/ 520057 h 2524703"/>
                <a:gd name="connsiteX11" fmla="*/ 161074 w 1989874"/>
                <a:gd name="connsiteY11" fmla="*/ 546434 h 2524703"/>
                <a:gd name="connsiteX12" fmla="*/ 213828 w 1989874"/>
                <a:gd name="connsiteY12" fmla="*/ 607980 h 2524703"/>
                <a:gd name="connsiteX13" fmla="*/ 266582 w 1989874"/>
                <a:gd name="connsiteY13" fmla="*/ 660734 h 2524703"/>
                <a:gd name="connsiteX14" fmla="*/ 310543 w 1989874"/>
                <a:gd name="connsiteY14" fmla="*/ 739865 h 2524703"/>
                <a:gd name="connsiteX15" fmla="*/ 319336 w 1989874"/>
                <a:gd name="connsiteY15" fmla="*/ 775034 h 2524703"/>
                <a:gd name="connsiteX16" fmla="*/ 328128 w 1989874"/>
                <a:gd name="connsiteY16" fmla="*/ 827788 h 2524703"/>
                <a:gd name="connsiteX17" fmla="*/ 354505 w 1989874"/>
                <a:gd name="connsiteY17" fmla="*/ 862957 h 2524703"/>
                <a:gd name="connsiteX18" fmla="*/ 389674 w 1989874"/>
                <a:gd name="connsiteY18" fmla="*/ 906919 h 2524703"/>
                <a:gd name="connsiteX19" fmla="*/ 398466 w 1989874"/>
                <a:gd name="connsiteY19" fmla="*/ 933296 h 2524703"/>
                <a:gd name="connsiteX20" fmla="*/ 424843 w 1989874"/>
                <a:gd name="connsiteY20" fmla="*/ 950880 h 2524703"/>
                <a:gd name="connsiteX21" fmla="*/ 468805 w 1989874"/>
                <a:gd name="connsiteY21" fmla="*/ 942088 h 2524703"/>
                <a:gd name="connsiteX22" fmla="*/ 477597 w 1989874"/>
                <a:gd name="connsiteY22" fmla="*/ 880542 h 2524703"/>
                <a:gd name="connsiteX23" fmla="*/ 442428 w 1989874"/>
                <a:gd name="connsiteY23" fmla="*/ 854165 h 2524703"/>
                <a:gd name="connsiteX24" fmla="*/ 389674 w 1989874"/>
                <a:gd name="connsiteY24" fmla="*/ 818996 h 2524703"/>
                <a:gd name="connsiteX25" fmla="*/ 345713 w 1989874"/>
                <a:gd name="connsiteY25" fmla="*/ 775034 h 2524703"/>
                <a:gd name="connsiteX26" fmla="*/ 328128 w 1989874"/>
                <a:gd name="connsiteY26" fmla="*/ 748657 h 2524703"/>
                <a:gd name="connsiteX27" fmla="*/ 354505 w 1989874"/>
                <a:gd name="connsiteY27" fmla="*/ 757449 h 2524703"/>
                <a:gd name="connsiteX28" fmla="*/ 433636 w 1989874"/>
                <a:gd name="connsiteY28" fmla="*/ 775034 h 2524703"/>
                <a:gd name="connsiteX29" fmla="*/ 477597 w 1989874"/>
                <a:gd name="connsiteY29" fmla="*/ 827788 h 2524703"/>
                <a:gd name="connsiteX30" fmla="*/ 512766 w 1989874"/>
                <a:gd name="connsiteY30" fmla="*/ 880542 h 2524703"/>
                <a:gd name="connsiteX31" fmla="*/ 547936 w 1989874"/>
                <a:gd name="connsiteY31" fmla="*/ 942088 h 2524703"/>
                <a:gd name="connsiteX32" fmla="*/ 556728 w 1989874"/>
                <a:gd name="connsiteY32" fmla="*/ 968465 h 2524703"/>
                <a:gd name="connsiteX33" fmla="*/ 583105 w 1989874"/>
                <a:gd name="connsiteY33" fmla="*/ 986049 h 2524703"/>
                <a:gd name="connsiteX34" fmla="*/ 618274 w 1989874"/>
                <a:gd name="connsiteY34" fmla="*/ 1012426 h 2524703"/>
                <a:gd name="connsiteX35" fmla="*/ 609482 w 1989874"/>
                <a:gd name="connsiteY35" fmla="*/ 1038803 h 2524703"/>
                <a:gd name="connsiteX36" fmla="*/ 583105 w 1989874"/>
                <a:gd name="connsiteY36" fmla="*/ 1065180 h 2524703"/>
                <a:gd name="connsiteX37" fmla="*/ 609482 w 1989874"/>
                <a:gd name="connsiteY37" fmla="*/ 1082765 h 2524703"/>
                <a:gd name="connsiteX38" fmla="*/ 714990 w 1989874"/>
                <a:gd name="connsiteY38" fmla="*/ 1091557 h 2524703"/>
                <a:gd name="connsiteX39" fmla="*/ 758951 w 1989874"/>
                <a:gd name="connsiteY39" fmla="*/ 1100349 h 2524703"/>
                <a:gd name="connsiteX40" fmla="*/ 829290 w 1989874"/>
                <a:gd name="connsiteY40" fmla="*/ 1109142 h 2524703"/>
                <a:gd name="connsiteX41" fmla="*/ 846874 w 1989874"/>
                <a:gd name="connsiteY41" fmla="*/ 1135519 h 2524703"/>
                <a:gd name="connsiteX42" fmla="*/ 934797 w 1989874"/>
                <a:gd name="connsiteY42" fmla="*/ 1153103 h 2524703"/>
                <a:gd name="connsiteX43" fmla="*/ 961174 w 1989874"/>
                <a:gd name="connsiteY43" fmla="*/ 1170688 h 2524703"/>
                <a:gd name="connsiteX44" fmla="*/ 978759 w 1989874"/>
                <a:gd name="connsiteY44" fmla="*/ 1179480 h 2524703"/>
                <a:gd name="connsiteX45" fmla="*/ 1040305 w 1989874"/>
                <a:gd name="connsiteY45" fmla="*/ 1205857 h 2524703"/>
                <a:gd name="connsiteX46" fmla="*/ 1066682 w 1989874"/>
                <a:gd name="connsiteY46" fmla="*/ 1223442 h 2524703"/>
                <a:gd name="connsiteX47" fmla="*/ 1145813 w 1989874"/>
                <a:gd name="connsiteY47" fmla="*/ 1241026 h 2524703"/>
                <a:gd name="connsiteX48" fmla="*/ 1154605 w 1989874"/>
                <a:gd name="connsiteY48" fmla="*/ 1267403 h 2524703"/>
                <a:gd name="connsiteX49" fmla="*/ 1189774 w 1989874"/>
                <a:gd name="connsiteY49" fmla="*/ 1328949 h 2524703"/>
                <a:gd name="connsiteX50" fmla="*/ 1251320 w 1989874"/>
                <a:gd name="connsiteY50" fmla="*/ 1337742 h 2524703"/>
                <a:gd name="connsiteX51" fmla="*/ 1286490 w 1989874"/>
                <a:gd name="connsiteY51" fmla="*/ 1346534 h 2524703"/>
                <a:gd name="connsiteX52" fmla="*/ 1260113 w 1989874"/>
                <a:gd name="connsiteY52" fmla="*/ 1337742 h 2524703"/>
                <a:gd name="connsiteX53" fmla="*/ 1224943 w 1989874"/>
                <a:gd name="connsiteY53" fmla="*/ 1293780 h 2524703"/>
                <a:gd name="connsiteX54" fmla="*/ 1207359 w 1989874"/>
                <a:gd name="connsiteY54" fmla="*/ 1328949 h 2524703"/>
                <a:gd name="connsiteX55" fmla="*/ 1224943 w 1989874"/>
                <a:gd name="connsiteY55" fmla="*/ 1355326 h 2524703"/>
                <a:gd name="connsiteX56" fmla="*/ 1251320 w 1989874"/>
                <a:gd name="connsiteY56" fmla="*/ 1364119 h 2524703"/>
                <a:gd name="connsiteX57" fmla="*/ 1304074 w 1989874"/>
                <a:gd name="connsiteY57" fmla="*/ 1390496 h 2524703"/>
                <a:gd name="connsiteX58" fmla="*/ 1295282 w 1989874"/>
                <a:gd name="connsiteY58" fmla="*/ 1487211 h 2524703"/>
                <a:gd name="connsiteX59" fmla="*/ 1268905 w 1989874"/>
                <a:gd name="connsiteY59" fmla="*/ 1504796 h 2524703"/>
                <a:gd name="connsiteX60" fmla="*/ 1207359 w 1989874"/>
                <a:gd name="connsiteY60" fmla="*/ 1548757 h 2524703"/>
                <a:gd name="connsiteX61" fmla="*/ 1198566 w 1989874"/>
                <a:gd name="connsiteY61" fmla="*/ 1575134 h 2524703"/>
                <a:gd name="connsiteX62" fmla="*/ 1198566 w 1989874"/>
                <a:gd name="connsiteY62" fmla="*/ 1601511 h 2524703"/>
                <a:gd name="connsiteX63" fmla="*/ 1189774 w 1989874"/>
                <a:gd name="connsiteY63" fmla="*/ 1627888 h 2524703"/>
                <a:gd name="connsiteX64" fmla="*/ 1207359 w 1989874"/>
                <a:gd name="connsiteY64" fmla="*/ 1715811 h 2524703"/>
                <a:gd name="connsiteX65" fmla="*/ 1216151 w 1989874"/>
                <a:gd name="connsiteY65" fmla="*/ 1821319 h 2524703"/>
                <a:gd name="connsiteX66" fmla="*/ 1242528 w 1989874"/>
                <a:gd name="connsiteY66" fmla="*/ 1830111 h 2524703"/>
                <a:gd name="connsiteX67" fmla="*/ 1286490 w 1989874"/>
                <a:gd name="connsiteY67" fmla="*/ 1909242 h 2524703"/>
                <a:gd name="connsiteX68" fmla="*/ 1330451 w 1989874"/>
                <a:gd name="connsiteY68" fmla="*/ 1918034 h 2524703"/>
                <a:gd name="connsiteX69" fmla="*/ 1321659 w 1989874"/>
                <a:gd name="connsiteY69" fmla="*/ 1997165 h 2524703"/>
                <a:gd name="connsiteX70" fmla="*/ 1304074 w 1989874"/>
                <a:gd name="connsiteY70" fmla="*/ 1970788 h 2524703"/>
                <a:gd name="connsiteX71" fmla="*/ 1286490 w 1989874"/>
                <a:gd name="connsiteY71" fmla="*/ 2005957 h 2524703"/>
                <a:gd name="connsiteX72" fmla="*/ 1295282 w 1989874"/>
                <a:gd name="connsiteY72" fmla="*/ 2041126 h 2524703"/>
                <a:gd name="connsiteX73" fmla="*/ 1286490 w 1989874"/>
                <a:gd name="connsiteY73" fmla="*/ 2093880 h 2524703"/>
                <a:gd name="connsiteX74" fmla="*/ 1207359 w 1989874"/>
                <a:gd name="connsiteY74" fmla="*/ 2111465 h 2524703"/>
                <a:gd name="connsiteX75" fmla="*/ 1180982 w 1989874"/>
                <a:gd name="connsiteY75" fmla="*/ 2137842 h 2524703"/>
                <a:gd name="connsiteX76" fmla="*/ 1216151 w 1989874"/>
                <a:gd name="connsiteY76" fmla="*/ 2208180 h 2524703"/>
                <a:gd name="connsiteX77" fmla="*/ 1207359 w 1989874"/>
                <a:gd name="connsiteY77" fmla="*/ 2234557 h 2524703"/>
                <a:gd name="connsiteX78" fmla="*/ 1233736 w 1989874"/>
                <a:gd name="connsiteY78" fmla="*/ 2269726 h 2524703"/>
                <a:gd name="connsiteX79" fmla="*/ 1242528 w 1989874"/>
                <a:gd name="connsiteY79" fmla="*/ 2296103 h 2524703"/>
                <a:gd name="connsiteX80" fmla="*/ 1198566 w 1989874"/>
                <a:gd name="connsiteY80" fmla="*/ 2375234 h 2524703"/>
                <a:gd name="connsiteX81" fmla="*/ 1172190 w 1989874"/>
                <a:gd name="connsiteY81" fmla="*/ 2384026 h 2524703"/>
                <a:gd name="connsiteX82" fmla="*/ 1119436 w 1989874"/>
                <a:gd name="connsiteY82" fmla="*/ 2427988 h 2524703"/>
                <a:gd name="connsiteX83" fmla="*/ 1057890 w 1989874"/>
                <a:gd name="connsiteY83" fmla="*/ 2471949 h 2524703"/>
                <a:gd name="connsiteX84" fmla="*/ 1040305 w 1989874"/>
                <a:gd name="connsiteY84" fmla="*/ 2498326 h 2524703"/>
                <a:gd name="connsiteX85" fmla="*/ 1049097 w 1989874"/>
                <a:gd name="connsiteY85" fmla="*/ 2524703 h 2524703"/>
                <a:gd name="connsiteX86" fmla="*/ 1224943 w 1989874"/>
                <a:gd name="connsiteY86" fmla="*/ 2498326 h 2524703"/>
                <a:gd name="connsiteX87" fmla="*/ 1286490 w 1989874"/>
                <a:gd name="connsiteY87" fmla="*/ 2463157 h 2524703"/>
                <a:gd name="connsiteX88" fmla="*/ 1321659 w 1989874"/>
                <a:gd name="connsiteY88" fmla="*/ 2445573 h 2524703"/>
                <a:gd name="connsiteX89" fmla="*/ 1348036 w 1989874"/>
                <a:gd name="connsiteY89" fmla="*/ 2427988 h 2524703"/>
                <a:gd name="connsiteX90" fmla="*/ 1391997 w 1989874"/>
                <a:gd name="connsiteY90" fmla="*/ 2401611 h 2524703"/>
                <a:gd name="connsiteX91" fmla="*/ 1427166 w 1989874"/>
                <a:gd name="connsiteY91" fmla="*/ 2348857 h 2524703"/>
                <a:gd name="connsiteX92" fmla="*/ 1444751 w 1989874"/>
                <a:gd name="connsiteY92" fmla="*/ 2322480 h 2524703"/>
                <a:gd name="connsiteX93" fmla="*/ 1523882 w 1989874"/>
                <a:gd name="connsiteY93" fmla="*/ 2260934 h 2524703"/>
                <a:gd name="connsiteX94" fmla="*/ 1585428 w 1989874"/>
                <a:gd name="connsiteY94" fmla="*/ 2199388 h 2524703"/>
                <a:gd name="connsiteX95" fmla="*/ 1611805 w 1989874"/>
                <a:gd name="connsiteY95" fmla="*/ 2164219 h 2524703"/>
                <a:gd name="connsiteX96" fmla="*/ 1638182 w 1989874"/>
                <a:gd name="connsiteY96" fmla="*/ 2146634 h 2524703"/>
                <a:gd name="connsiteX97" fmla="*/ 1673351 w 1989874"/>
                <a:gd name="connsiteY97" fmla="*/ 2111465 h 2524703"/>
                <a:gd name="connsiteX98" fmla="*/ 1752482 w 1989874"/>
                <a:gd name="connsiteY98" fmla="*/ 2041126 h 2524703"/>
                <a:gd name="connsiteX99" fmla="*/ 1849197 w 1989874"/>
                <a:gd name="connsiteY99" fmla="*/ 1926826 h 2524703"/>
                <a:gd name="connsiteX100" fmla="*/ 1884366 w 1989874"/>
                <a:gd name="connsiteY100" fmla="*/ 1900449 h 2524703"/>
                <a:gd name="connsiteX101" fmla="*/ 1910743 w 1989874"/>
                <a:gd name="connsiteY101" fmla="*/ 1891657 h 2524703"/>
                <a:gd name="connsiteX102" fmla="*/ 1928328 w 1989874"/>
                <a:gd name="connsiteY102" fmla="*/ 1865280 h 2524703"/>
                <a:gd name="connsiteX103" fmla="*/ 1954705 w 1989874"/>
                <a:gd name="connsiteY103" fmla="*/ 1847696 h 2524703"/>
                <a:gd name="connsiteX104" fmla="*/ 1989874 w 1989874"/>
                <a:gd name="connsiteY104" fmla="*/ 1821319 h 2524703"/>
                <a:gd name="connsiteX105" fmla="*/ 1981082 w 1989874"/>
                <a:gd name="connsiteY105" fmla="*/ 1742188 h 2524703"/>
                <a:gd name="connsiteX106" fmla="*/ 1963497 w 1989874"/>
                <a:gd name="connsiteY106" fmla="*/ 1715811 h 2524703"/>
                <a:gd name="connsiteX107" fmla="*/ 1954705 w 1989874"/>
                <a:gd name="connsiteY107" fmla="*/ 1689434 h 2524703"/>
                <a:gd name="connsiteX108" fmla="*/ 1945913 w 1989874"/>
                <a:gd name="connsiteY108" fmla="*/ 1645473 h 2524703"/>
                <a:gd name="connsiteX109" fmla="*/ 1893159 w 1989874"/>
                <a:gd name="connsiteY109" fmla="*/ 1592719 h 2524703"/>
                <a:gd name="connsiteX110" fmla="*/ 1866782 w 1989874"/>
                <a:gd name="connsiteY110" fmla="*/ 1566342 h 2524703"/>
                <a:gd name="connsiteX111" fmla="*/ 1814028 w 1989874"/>
                <a:gd name="connsiteY111" fmla="*/ 1539965 h 2524703"/>
                <a:gd name="connsiteX112" fmla="*/ 1796443 w 1989874"/>
                <a:gd name="connsiteY112" fmla="*/ 1478419 h 2524703"/>
                <a:gd name="connsiteX113" fmla="*/ 1787651 w 1989874"/>
                <a:gd name="connsiteY113" fmla="*/ 1443249 h 2524703"/>
                <a:gd name="connsiteX114" fmla="*/ 1770066 w 1989874"/>
                <a:gd name="connsiteY114" fmla="*/ 1416873 h 2524703"/>
                <a:gd name="connsiteX115" fmla="*/ 1726105 w 1989874"/>
                <a:gd name="connsiteY115" fmla="*/ 1337742 h 2524703"/>
                <a:gd name="connsiteX116" fmla="*/ 1699728 w 1989874"/>
                <a:gd name="connsiteY116" fmla="*/ 1328949 h 2524703"/>
                <a:gd name="connsiteX117" fmla="*/ 1620597 w 1989874"/>
                <a:gd name="connsiteY117" fmla="*/ 1241026 h 2524703"/>
                <a:gd name="connsiteX118" fmla="*/ 1585428 w 1989874"/>
                <a:gd name="connsiteY118" fmla="*/ 1249819 h 2524703"/>
                <a:gd name="connsiteX119" fmla="*/ 1559051 w 1989874"/>
                <a:gd name="connsiteY119" fmla="*/ 1258611 h 2524703"/>
                <a:gd name="connsiteX120" fmla="*/ 1488713 w 1989874"/>
                <a:gd name="connsiteY120" fmla="*/ 1249819 h 2524703"/>
                <a:gd name="connsiteX121" fmla="*/ 1453543 w 1989874"/>
                <a:gd name="connsiteY121" fmla="*/ 1223442 h 2524703"/>
                <a:gd name="connsiteX122" fmla="*/ 1427166 w 1989874"/>
                <a:gd name="connsiteY122" fmla="*/ 1197065 h 2524703"/>
                <a:gd name="connsiteX123" fmla="*/ 1418374 w 1989874"/>
                <a:gd name="connsiteY123" fmla="*/ 1241026 h 2524703"/>
                <a:gd name="connsiteX124" fmla="*/ 1374413 w 1989874"/>
                <a:gd name="connsiteY124" fmla="*/ 1249819 h 2524703"/>
                <a:gd name="connsiteX125" fmla="*/ 1348036 w 1989874"/>
                <a:gd name="connsiteY125" fmla="*/ 1258611 h 2524703"/>
                <a:gd name="connsiteX126" fmla="*/ 1330451 w 1989874"/>
                <a:gd name="connsiteY126" fmla="*/ 1284988 h 2524703"/>
                <a:gd name="connsiteX127" fmla="*/ 1286490 w 1989874"/>
                <a:gd name="connsiteY127" fmla="*/ 1276196 h 2524703"/>
                <a:gd name="connsiteX128" fmla="*/ 1260113 w 1989874"/>
                <a:gd name="connsiteY128" fmla="*/ 1267403 h 2524703"/>
                <a:gd name="connsiteX129" fmla="*/ 1224943 w 1989874"/>
                <a:gd name="connsiteY129" fmla="*/ 1258611 h 2524703"/>
                <a:gd name="connsiteX130" fmla="*/ 1172190 w 1989874"/>
                <a:gd name="connsiteY130" fmla="*/ 1214649 h 2524703"/>
                <a:gd name="connsiteX131" fmla="*/ 1128228 w 1989874"/>
                <a:gd name="connsiteY131" fmla="*/ 1161896 h 2524703"/>
                <a:gd name="connsiteX132" fmla="*/ 1119436 w 1989874"/>
                <a:gd name="connsiteY132" fmla="*/ 1126726 h 2524703"/>
                <a:gd name="connsiteX133" fmla="*/ 1049097 w 1989874"/>
                <a:gd name="connsiteY133" fmla="*/ 1117934 h 2524703"/>
                <a:gd name="connsiteX134" fmla="*/ 1040305 w 1989874"/>
                <a:gd name="connsiteY134" fmla="*/ 986049 h 2524703"/>
                <a:gd name="connsiteX135" fmla="*/ 961174 w 1989874"/>
                <a:gd name="connsiteY135" fmla="*/ 1003634 h 2524703"/>
                <a:gd name="connsiteX136" fmla="*/ 890836 w 1989874"/>
                <a:gd name="connsiteY136" fmla="*/ 1030011 h 2524703"/>
                <a:gd name="connsiteX137" fmla="*/ 838082 w 1989874"/>
                <a:gd name="connsiteY137" fmla="*/ 986049 h 2524703"/>
                <a:gd name="connsiteX138" fmla="*/ 811705 w 1989874"/>
                <a:gd name="connsiteY138" fmla="*/ 968465 h 2524703"/>
                <a:gd name="connsiteX139" fmla="*/ 794120 w 1989874"/>
                <a:gd name="connsiteY139" fmla="*/ 942088 h 2524703"/>
                <a:gd name="connsiteX140" fmla="*/ 776536 w 1989874"/>
                <a:gd name="connsiteY140" fmla="*/ 889334 h 2524703"/>
                <a:gd name="connsiteX141" fmla="*/ 811705 w 1989874"/>
                <a:gd name="connsiteY141" fmla="*/ 810203 h 2524703"/>
                <a:gd name="connsiteX142" fmla="*/ 855666 w 1989874"/>
                <a:gd name="connsiteY142" fmla="*/ 792619 h 2524703"/>
                <a:gd name="connsiteX143" fmla="*/ 1040305 w 1989874"/>
                <a:gd name="connsiteY143" fmla="*/ 801411 h 2524703"/>
                <a:gd name="connsiteX144" fmla="*/ 1093059 w 1989874"/>
                <a:gd name="connsiteY144" fmla="*/ 818996 h 2524703"/>
                <a:gd name="connsiteX145" fmla="*/ 1101851 w 1989874"/>
                <a:gd name="connsiteY145" fmla="*/ 845373 h 2524703"/>
                <a:gd name="connsiteX146" fmla="*/ 1154605 w 1989874"/>
                <a:gd name="connsiteY146" fmla="*/ 862957 h 2524703"/>
                <a:gd name="connsiteX147" fmla="*/ 1216151 w 1989874"/>
                <a:gd name="connsiteY147" fmla="*/ 889334 h 2524703"/>
                <a:gd name="connsiteX148" fmla="*/ 1242528 w 1989874"/>
                <a:gd name="connsiteY148" fmla="*/ 898126 h 2524703"/>
                <a:gd name="connsiteX149" fmla="*/ 1216151 w 1989874"/>
                <a:gd name="connsiteY149" fmla="*/ 810203 h 2524703"/>
                <a:gd name="connsiteX150" fmla="*/ 1189774 w 1989874"/>
                <a:gd name="connsiteY150" fmla="*/ 792619 h 2524703"/>
                <a:gd name="connsiteX151" fmla="*/ 1172190 w 1989874"/>
                <a:gd name="connsiteY151" fmla="*/ 766242 h 2524703"/>
                <a:gd name="connsiteX152" fmla="*/ 1172190 w 1989874"/>
                <a:gd name="connsiteY152" fmla="*/ 687111 h 2524703"/>
                <a:gd name="connsiteX153" fmla="*/ 1189774 w 1989874"/>
                <a:gd name="connsiteY153" fmla="*/ 651942 h 2524703"/>
                <a:gd name="connsiteX154" fmla="*/ 1216151 w 1989874"/>
                <a:gd name="connsiteY154" fmla="*/ 599188 h 2524703"/>
                <a:gd name="connsiteX155" fmla="*/ 1242528 w 1989874"/>
                <a:gd name="connsiteY155" fmla="*/ 590396 h 2524703"/>
                <a:gd name="connsiteX156" fmla="*/ 1321659 w 1989874"/>
                <a:gd name="connsiteY156" fmla="*/ 572811 h 2524703"/>
                <a:gd name="connsiteX157" fmla="*/ 1330451 w 1989874"/>
                <a:gd name="connsiteY157" fmla="*/ 476096 h 2524703"/>
                <a:gd name="connsiteX158" fmla="*/ 1356828 w 1989874"/>
                <a:gd name="connsiteY158" fmla="*/ 458511 h 2524703"/>
                <a:gd name="connsiteX159" fmla="*/ 1444751 w 1989874"/>
                <a:gd name="connsiteY159" fmla="*/ 467303 h 2524703"/>
                <a:gd name="connsiteX160" fmla="*/ 1479920 w 1989874"/>
                <a:gd name="connsiteY160" fmla="*/ 458511 h 2524703"/>
                <a:gd name="connsiteX161" fmla="*/ 1471128 w 1989874"/>
                <a:gd name="connsiteY161" fmla="*/ 423342 h 2524703"/>
                <a:gd name="connsiteX162" fmla="*/ 1383205 w 1989874"/>
                <a:gd name="connsiteY162" fmla="*/ 344211 h 2524703"/>
                <a:gd name="connsiteX163" fmla="*/ 1365620 w 1989874"/>
                <a:gd name="connsiteY163" fmla="*/ 317834 h 2524703"/>
                <a:gd name="connsiteX164" fmla="*/ 1453543 w 1989874"/>
                <a:gd name="connsiteY164" fmla="*/ 309042 h 2524703"/>
                <a:gd name="connsiteX165" fmla="*/ 1471128 w 1989874"/>
                <a:gd name="connsiteY165" fmla="*/ 335419 h 2524703"/>
                <a:gd name="connsiteX166" fmla="*/ 1506297 w 1989874"/>
                <a:gd name="connsiteY166" fmla="*/ 344211 h 2524703"/>
                <a:gd name="connsiteX167" fmla="*/ 1550259 w 1989874"/>
                <a:gd name="connsiteY167" fmla="*/ 335419 h 2524703"/>
                <a:gd name="connsiteX168" fmla="*/ 1541466 w 1989874"/>
                <a:gd name="connsiteY168" fmla="*/ 291457 h 2524703"/>
                <a:gd name="connsiteX169" fmla="*/ 1462336 w 1989874"/>
                <a:gd name="connsiteY169" fmla="*/ 238703 h 2524703"/>
                <a:gd name="connsiteX170" fmla="*/ 1435959 w 1989874"/>
                <a:gd name="connsiteY170" fmla="*/ 221119 h 2524703"/>
                <a:gd name="connsiteX171" fmla="*/ 1365620 w 1989874"/>
                <a:gd name="connsiteY171" fmla="*/ 203534 h 2524703"/>
                <a:gd name="connsiteX172" fmla="*/ 1348036 w 1989874"/>
                <a:gd name="connsiteY172" fmla="*/ 177157 h 2524703"/>
                <a:gd name="connsiteX173" fmla="*/ 1295282 w 1989874"/>
                <a:gd name="connsiteY173" fmla="*/ 141988 h 2524703"/>
                <a:gd name="connsiteX174" fmla="*/ 1251320 w 1989874"/>
                <a:gd name="connsiteY174" fmla="*/ 177157 h 2524703"/>
                <a:gd name="connsiteX175" fmla="*/ 1216151 w 1989874"/>
                <a:gd name="connsiteY175" fmla="*/ 159573 h 2524703"/>
                <a:gd name="connsiteX176" fmla="*/ 1189774 w 1989874"/>
                <a:gd name="connsiteY176" fmla="*/ 133196 h 2524703"/>
                <a:gd name="connsiteX177" fmla="*/ 1031513 w 1989874"/>
                <a:gd name="connsiteY177" fmla="*/ 124403 h 2524703"/>
                <a:gd name="connsiteX178" fmla="*/ 1057890 w 1989874"/>
                <a:gd name="connsiteY178" fmla="*/ 133196 h 2524703"/>
                <a:gd name="connsiteX179" fmla="*/ 1093059 w 1989874"/>
                <a:gd name="connsiteY179" fmla="*/ 185949 h 2524703"/>
                <a:gd name="connsiteX180" fmla="*/ 1101851 w 1989874"/>
                <a:gd name="connsiteY180" fmla="*/ 238703 h 2524703"/>
                <a:gd name="connsiteX181" fmla="*/ 1093059 w 1989874"/>
                <a:gd name="connsiteY181" fmla="*/ 273873 h 2524703"/>
                <a:gd name="connsiteX182" fmla="*/ 1040305 w 1989874"/>
                <a:gd name="connsiteY182" fmla="*/ 238703 h 2524703"/>
                <a:gd name="connsiteX183" fmla="*/ 987551 w 1989874"/>
                <a:gd name="connsiteY183" fmla="*/ 212326 h 2524703"/>
                <a:gd name="connsiteX184" fmla="*/ 934797 w 1989874"/>
                <a:gd name="connsiteY184" fmla="*/ 185949 h 2524703"/>
                <a:gd name="connsiteX185" fmla="*/ 873251 w 1989874"/>
                <a:gd name="connsiteY185" fmla="*/ 185949 h 2524703"/>
                <a:gd name="connsiteX186" fmla="*/ 855666 w 1989874"/>
                <a:gd name="connsiteY186" fmla="*/ 159573 h 2524703"/>
                <a:gd name="connsiteX187" fmla="*/ 864459 w 1989874"/>
                <a:gd name="connsiteY187" fmla="*/ 124403 h 2524703"/>
                <a:gd name="connsiteX188" fmla="*/ 882043 w 1989874"/>
                <a:gd name="connsiteY188" fmla="*/ 45273 h 2524703"/>
                <a:gd name="connsiteX189" fmla="*/ 899628 w 1989874"/>
                <a:gd name="connsiteY189" fmla="*/ 18896 h 2524703"/>
                <a:gd name="connsiteX190" fmla="*/ 864459 w 1989874"/>
                <a:gd name="connsiteY190" fmla="*/ 1311 h 2524703"/>
                <a:gd name="connsiteX191" fmla="*/ 838082 w 1989874"/>
                <a:gd name="connsiteY191" fmla="*/ 10103 h 2524703"/>
                <a:gd name="connsiteX192" fmla="*/ 697405 w 1989874"/>
                <a:gd name="connsiteY192" fmla="*/ 27688 h 2524703"/>
                <a:gd name="connsiteX193" fmla="*/ 565520 w 1989874"/>
                <a:gd name="connsiteY193" fmla="*/ 45273 h 2524703"/>
                <a:gd name="connsiteX194" fmla="*/ 521559 w 1989874"/>
                <a:gd name="connsiteY194" fmla="*/ 54065 h 2524703"/>
                <a:gd name="connsiteX195" fmla="*/ 460013 w 1989874"/>
                <a:gd name="connsiteY195" fmla="*/ 45273 h 2524703"/>
                <a:gd name="connsiteX196" fmla="*/ 407259 w 1989874"/>
                <a:gd name="connsiteY196" fmla="*/ 27688 h 2524703"/>
                <a:gd name="connsiteX197" fmla="*/ 328128 w 1989874"/>
                <a:gd name="connsiteY197" fmla="*/ 36480 h 2524703"/>
                <a:gd name="connsiteX198" fmla="*/ 301751 w 1989874"/>
                <a:gd name="connsiteY198" fmla="*/ 62857 h 2524703"/>
                <a:gd name="connsiteX199" fmla="*/ 275374 w 1989874"/>
                <a:gd name="connsiteY199" fmla="*/ 80442 h 2524703"/>
                <a:gd name="connsiteX200" fmla="*/ 231413 w 1989874"/>
                <a:gd name="connsiteY200" fmla="*/ 89234 h 2524703"/>
                <a:gd name="connsiteX201" fmla="*/ 196243 w 1989874"/>
                <a:gd name="connsiteY201" fmla="*/ 98026 h 2524703"/>
                <a:gd name="connsiteX202" fmla="*/ 169866 w 1989874"/>
                <a:gd name="connsiteY202" fmla="*/ 115611 h 2524703"/>
                <a:gd name="connsiteX203" fmla="*/ 99528 w 1989874"/>
                <a:gd name="connsiteY203" fmla="*/ 150780 h 2524703"/>
                <a:gd name="connsiteX204" fmla="*/ 81943 w 1989874"/>
                <a:gd name="connsiteY204" fmla="*/ 177157 h 2524703"/>
                <a:gd name="connsiteX205" fmla="*/ 64359 w 1989874"/>
                <a:gd name="connsiteY205" fmla="*/ 229911 h 2524703"/>
                <a:gd name="connsiteX206" fmla="*/ 108320 w 1989874"/>
                <a:gd name="connsiteY206" fmla="*/ 185949 h 252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1989874" h="2524703">
                  <a:moveTo>
                    <a:pt x="11605" y="265080"/>
                  </a:moveTo>
                  <a:cubicBezTo>
                    <a:pt x="73014" y="224142"/>
                    <a:pt x="0" y="273521"/>
                    <a:pt x="108320" y="194742"/>
                  </a:cubicBezTo>
                  <a:cubicBezTo>
                    <a:pt x="116866" y="188527"/>
                    <a:pt x="125245" y="181883"/>
                    <a:pt x="134697" y="177157"/>
                  </a:cubicBezTo>
                  <a:cubicBezTo>
                    <a:pt x="142986" y="173012"/>
                    <a:pt x="152282" y="171296"/>
                    <a:pt x="161074" y="168365"/>
                  </a:cubicBezTo>
                  <a:cubicBezTo>
                    <a:pt x="175447" y="173156"/>
                    <a:pt x="204857" y="180388"/>
                    <a:pt x="213828" y="194742"/>
                  </a:cubicBezTo>
                  <a:cubicBezTo>
                    <a:pt x="235851" y="229978"/>
                    <a:pt x="228010" y="254873"/>
                    <a:pt x="240205" y="291457"/>
                  </a:cubicBezTo>
                  <a:cubicBezTo>
                    <a:pt x="244350" y="303891"/>
                    <a:pt x="251928" y="314903"/>
                    <a:pt x="257790" y="326626"/>
                  </a:cubicBezTo>
                  <a:cubicBezTo>
                    <a:pt x="260208" y="350807"/>
                    <a:pt x="276356" y="434813"/>
                    <a:pt x="257790" y="467303"/>
                  </a:cubicBezTo>
                  <a:cubicBezTo>
                    <a:pt x="253192" y="475350"/>
                    <a:pt x="240205" y="473165"/>
                    <a:pt x="231413" y="476096"/>
                  </a:cubicBezTo>
                  <a:cubicBezTo>
                    <a:pt x="222621" y="484888"/>
                    <a:pt x="214588" y="494513"/>
                    <a:pt x="205036" y="502473"/>
                  </a:cubicBezTo>
                  <a:cubicBezTo>
                    <a:pt x="196918" y="509238"/>
                    <a:pt x="186131" y="512585"/>
                    <a:pt x="178659" y="520057"/>
                  </a:cubicBezTo>
                  <a:cubicBezTo>
                    <a:pt x="171187" y="527529"/>
                    <a:pt x="166936" y="537642"/>
                    <a:pt x="161074" y="546434"/>
                  </a:cubicBezTo>
                  <a:cubicBezTo>
                    <a:pt x="182480" y="610652"/>
                    <a:pt x="160677" y="594693"/>
                    <a:pt x="213828" y="607980"/>
                  </a:cubicBezTo>
                  <a:cubicBezTo>
                    <a:pt x="231413" y="625565"/>
                    <a:pt x="253787" y="639409"/>
                    <a:pt x="266582" y="660734"/>
                  </a:cubicBezTo>
                  <a:cubicBezTo>
                    <a:pt x="277776" y="679391"/>
                    <a:pt x="302133" y="717438"/>
                    <a:pt x="310543" y="739865"/>
                  </a:cubicBezTo>
                  <a:cubicBezTo>
                    <a:pt x="314786" y="751179"/>
                    <a:pt x="316966" y="763185"/>
                    <a:pt x="319336" y="775034"/>
                  </a:cubicBezTo>
                  <a:cubicBezTo>
                    <a:pt x="322832" y="792515"/>
                    <a:pt x="321507" y="811236"/>
                    <a:pt x="328128" y="827788"/>
                  </a:cubicBezTo>
                  <a:cubicBezTo>
                    <a:pt x="333570" y="841394"/>
                    <a:pt x="345713" y="851234"/>
                    <a:pt x="354505" y="862957"/>
                  </a:cubicBezTo>
                  <a:cubicBezTo>
                    <a:pt x="376508" y="950973"/>
                    <a:pt x="343425" y="860668"/>
                    <a:pt x="389674" y="906919"/>
                  </a:cubicBezTo>
                  <a:cubicBezTo>
                    <a:pt x="396227" y="913472"/>
                    <a:pt x="392676" y="926059"/>
                    <a:pt x="398466" y="933296"/>
                  </a:cubicBezTo>
                  <a:cubicBezTo>
                    <a:pt x="405067" y="941547"/>
                    <a:pt x="416051" y="945019"/>
                    <a:pt x="424843" y="950880"/>
                  </a:cubicBezTo>
                  <a:cubicBezTo>
                    <a:pt x="439497" y="947949"/>
                    <a:pt x="455830" y="949502"/>
                    <a:pt x="468805" y="942088"/>
                  </a:cubicBezTo>
                  <a:cubicBezTo>
                    <a:pt x="491437" y="929155"/>
                    <a:pt x="490846" y="899091"/>
                    <a:pt x="477597" y="880542"/>
                  </a:cubicBezTo>
                  <a:cubicBezTo>
                    <a:pt x="469080" y="868618"/>
                    <a:pt x="454433" y="862568"/>
                    <a:pt x="442428" y="854165"/>
                  </a:cubicBezTo>
                  <a:cubicBezTo>
                    <a:pt x="425114" y="842045"/>
                    <a:pt x="389674" y="818996"/>
                    <a:pt x="389674" y="818996"/>
                  </a:cubicBezTo>
                  <a:cubicBezTo>
                    <a:pt x="342786" y="748662"/>
                    <a:pt x="404325" y="833646"/>
                    <a:pt x="345713" y="775034"/>
                  </a:cubicBezTo>
                  <a:cubicBezTo>
                    <a:pt x="338241" y="767562"/>
                    <a:pt x="323402" y="758109"/>
                    <a:pt x="328128" y="748657"/>
                  </a:cubicBezTo>
                  <a:cubicBezTo>
                    <a:pt x="332273" y="740367"/>
                    <a:pt x="345458" y="755438"/>
                    <a:pt x="354505" y="757449"/>
                  </a:cubicBezTo>
                  <a:cubicBezTo>
                    <a:pt x="447349" y="778081"/>
                    <a:pt x="374258" y="755242"/>
                    <a:pt x="433636" y="775034"/>
                  </a:cubicBezTo>
                  <a:cubicBezTo>
                    <a:pt x="496463" y="869279"/>
                    <a:pt x="398626" y="726253"/>
                    <a:pt x="477597" y="827788"/>
                  </a:cubicBezTo>
                  <a:cubicBezTo>
                    <a:pt x="490572" y="844470"/>
                    <a:pt x="512766" y="880542"/>
                    <a:pt x="512766" y="880542"/>
                  </a:cubicBezTo>
                  <a:cubicBezTo>
                    <a:pt x="531364" y="954926"/>
                    <a:pt x="506029" y="879227"/>
                    <a:pt x="547936" y="942088"/>
                  </a:cubicBezTo>
                  <a:cubicBezTo>
                    <a:pt x="553077" y="949799"/>
                    <a:pt x="550938" y="961228"/>
                    <a:pt x="556728" y="968465"/>
                  </a:cubicBezTo>
                  <a:cubicBezTo>
                    <a:pt x="563329" y="976716"/>
                    <a:pt x="574506" y="979907"/>
                    <a:pt x="583105" y="986049"/>
                  </a:cubicBezTo>
                  <a:cubicBezTo>
                    <a:pt x="595029" y="994566"/>
                    <a:pt x="606551" y="1003634"/>
                    <a:pt x="618274" y="1012426"/>
                  </a:cubicBezTo>
                  <a:cubicBezTo>
                    <a:pt x="615343" y="1021218"/>
                    <a:pt x="614623" y="1031092"/>
                    <a:pt x="609482" y="1038803"/>
                  </a:cubicBezTo>
                  <a:cubicBezTo>
                    <a:pt x="602585" y="1049149"/>
                    <a:pt x="583105" y="1052746"/>
                    <a:pt x="583105" y="1065180"/>
                  </a:cubicBezTo>
                  <a:cubicBezTo>
                    <a:pt x="583105" y="1075747"/>
                    <a:pt x="599120" y="1080693"/>
                    <a:pt x="609482" y="1082765"/>
                  </a:cubicBezTo>
                  <a:cubicBezTo>
                    <a:pt x="644088" y="1089686"/>
                    <a:pt x="679821" y="1088626"/>
                    <a:pt x="714990" y="1091557"/>
                  </a:cubicBezTo>
                  <a:cubicBezTo>
                    <a:pt x="729644" y="1094488"/>
                    <a:pt x="744181" y="1098077"/>
                    <a:pt x="758951" y="1100349"/>
                  </a:cubicBezTo>
                  <a:cubicBezTo>
                    <a:pt x="782305" y="1103942"/>
                    <a:pt x="807351" y="1100366"/>
                    <a:pt x="829290" y="1109142"/>
                  </a:cubicBezTo>
                  <a:cubicBezTo>
                    <a:pt x="839101" y="1113067"/>
                    <a:pt x="841013" y="1126727"/>
                    <a:pt x="846874" y="1135519"/>
                  </a:cubicBezTo>
                  <a:cubicBezTo>
                    <a:pt x="762019" y="1156732"/>
                    <a:pt x="832940" y="1135128"/>
                    <a:pt x="934797" y="1153103"/>
                  </a:cubicBezTo>
                  <a:cubicBezTo>
                    <a:pt x="945203" y="1154939"/>
                    <a:pt x="952382" y="1164826"/>
                    <a:pt x="961174" y="1170688"/>
                  </a:cubicBezTo>
                  <a:cubicBezTo>
                    <a:pt x="928355" y="1121458"/>
                    <a:pt x="945593" y="1151052"/>
                    <a:pt x="978759" y="1179480"/>
                  </a:cubicBezTo>
                  <a:cubicBezTo>
                    <a:pt x="1003762" y="1200911"/>
                    <a:pt x="1007953" y="1197769"/>
                    <a:pt x="1040305" y="1205857"/>
                  </a:cubicBezTo>
                  <a:cubicBezTo>
                    <a:pt x="1049097" y="1211719"/>
                    <a:pt x="1057230" y="1218716"/>
                    <a:pt x="1066682" y="1223442"/>
                  </a:cubicBezTo>
                  <a:cubicBezTo>
                    <a:pt x="1088325" y="1234264"/>
                    <a:pt x="1125554" y="1237650"/>
                    <a:pt x="1145813" y="1241026"/>
                  </a:cubicBezTo>
                  <a:cubicBezTo>
                    <a:pt x="1148744" y="1249818"/>
                    <a:pt x="1152059" y="1258492"/>
                    <a:pt x="1154605" y="1267403"/>
                  </a:cubicBezTo>
                  <a:cubicBezTo>
                    <a:pt x="1161749" y="1292408"/>
                    <a:pt x="1159651" y="1316900"/>
                    <a:pt x="1189774" y="1328949"/>
                  </a:cubicBezTo>
                  <a:cubicBezTo>
                    <a:pt x="1209015" y="1336646"/>
                    <a:pt x="1230931" y="1334035"/>
                    <a:pt x="1251320" y="1337742"/>
                  </a:cubicBezTo>
                  <a:cubicBezTo>
                    <a:pt x="1263209" y="1339904"/>
                    <a:pt x="1274406" y="1346534"/>
                    <a:pt x="1286490" y="1346534"/>
                  </a:cubicBezTo>
                  <a:cubicBezTo>
                    <a:pt x="1295758" y="1346534"/>
                    <a:pt x="1268905" y="1340673"/>
                    <a:pt x="1260113" y="1337742"/>
                  </a:cubicBezTo>
                  <a:cubicBezTo>
                    <a:pt x="1257358" y="1329479"/>
                    <a:pt x="1248336" y="1284423"/>
                    <a:pt x="1224943" y="1293780"/>
                  </a:cubicBezTo>
                  <a:cubicBezTo>
                    <a:pt x="1212774" y="1298648"/>
                    <a:pt x="1213220" y="1317226"/>
                    <a:pt x="1207359" y="1328949"/>
                  </a:cubicBezTo>
                  <a:cubicBezTo>
                    <a:pt x="1213220" y="1337741"/>
                    <a:pt x="1216692" y="1348725"/>
                    <a:pt x="1224943" y="1355326"/>
                  </a:cubicBezTo>
                  <a:cubicBezTo>
                    <a:pt x="1232180" y="1361116"/>
                    <a:pt x="1243030" y="1359974"/>
                    <a:pt x="1251320" y="1364119"/>
                  </a:cubicBezTo>
                  <a:cubicBezTo>
                    <a:pt x="1319497" y="1398208"/>
                    <a:pt x="1237774" y="1368394"/>
                    <a:pt x="1304074" y="1390496"/>
                  </a:cubicBezTo>
                  <a:cubicBezTo>
                    <a:pt x="1301143" y="1422734"/>
                    <a:pt x="1304802" y="1456271"/>
                    <a:pt x="1295282" y="1487211"/>
                  </a:cubicBezTo>
                  <a:cubicBezTo>
                    <a:pt x="1292174" y="1497311"/>
                    <a:pt x="1277504" y="1498654"/>
                    <a:pt x="1268905" y="1504796"/>
                  </a:cubicBezTo>
                  <a:cubicBezTo>
                    <a:pt x="1192591" y="1559306"/>
                    <a:pt x="1269503" y="1507329"/>
                    <a:pt x="1207359" y="1548757"/>
                  </a:cubicBezTo>
                  <a:cubicBezTo>
                    <a:pt x="1204428" y="1557549"/>
                    <a:pt x="1194421" y="1566844"/>
                    <a:pt x="1198566" y="1575134"/>
                  </a:cubicBezTo>
                  <a:cubicBezTo>
                    <a:pt x="1212216" y="1602435"/>
                    <a:pt x="1258595" y="1561491"/>
                    <a:pt x="1198566" y="1601511"/>
                  </a:cubicBezTo>
                  <a:cubicBezTo>
                    <a:pt x="1195635" y="1610303"/>
                    <a:pt x="1189063" y="1618647"/>
                    <a:pt x="1189774" y="1627888"/>
                  </a:cubicBezTo>
                  <a:cubicBezTo>
                    <a:pt x="1192066" y="1657688"/>
                    <a:pt x="1207359" y="1715811"/>
                    <a:pt x="1207359" y="1715811"/>
                  </a:cubicBezTo>
                  <a:cubicBezTo>
                    <a:pt x="1210290" y="1750980"/>
                    <a:pt x="1205772" y="1787588"/>
                    <a:pt x="1216151" y="1821319"/>
                  </a:cubicBezTo>
                  <a:cubicBezTo>
                    <a:pt x="1218877" y="1830177"/>
                    <a:pt x="1237141" y="1822569"/>
                    <a:pt x="1242528" y="1830111"/>
                  </a:cubicBezTo>
                  <a:cubicBezTo>
                    <a:pt x="1269597" y="1868008"/>
                    <a:pt x="1243282" y="1887638"/>
                    <a:pt x="1286490" y="1909242"/>
                  </a:cubicBezTo>
                  <a:cubicBezTo>
                    <a:pt x="1299856" y="1915925"/>
                    <a:pt x="1315797" y="1915103"/>
                    <a:pt x="1330451" y="1918034"/>
                  </a:cubicBezTo>
                  <a:cubicBezTo>
                    <a:pt x="1327520" y="1944411"/>
                    <a:pt x="1333528" y="1973428"/>
                    <a:pt x="1321659" y="1997165"/>
                  </a:cubicBezTo>
                  <a:cubicBezTo>
                    <a:pt x="1316933" y="2006617"/>
                    <a:pt x="1314326" y="1968225"/>
                    <a:pt x="1304074" y="1970788"/>
                  </a:cubicBezTo>
                  <a:cubicBezTo>
                    <a:pt x="1291359" y="1973967"/>
                    <a:pt x="1292351" y="1994234"/>
                    <a:pt x="1286490" y="2005957"/>
                  </a:cubicBezTo>
                  <a:cubicBezTo>
                    <a:pt x="1289421" y="2017680"/>
                    <a:pt x="1291962" y="2029507"/>
                    <a:pt x="1295282" y="2041126"/>
                  </a:cubicBezTo>
                  <a:cubicBezTo>
                    <a:pt x="1300612" y="2059782"/>
                    <a:pt x="1316972" y="2080024"/>
                    <a:pt x="1286490" y="2093880"/>
                  </a:cubicBezTo>
                  <a:cubicBezTo>
                    <a:pt x="1261892" y="2105061"/>
                    <a:pt x="1233736" y="2105603"/>
                    <a:pt x="1207359" y="2111465"/>
                  </a:cubicBezTo>
                  <a:cubicBezTo>
                    <a:pt x="1198567" y="2120257"/>
                    <a:pt x="1182524" y="2125504"/>
                    <a:pt x="1180982" y="2137842"/>
                  </a:cubicBezTo>
                  <a:cubicBezTo>
                    <a:pt x="1178718" y="2155956"/>
                    <a:pt x="1205728" y="2192547"/>
                    <a:pt x="1216151" y="2208180"/>
                  </a:cubicBezTo>
                  <a:cubicBezTo>
                    <a:pt x="1213220" y="2216972"/>
                    <a:pt x="1204813" y="2225646"/>
                    <a:pt x="1207359" y="2234557"/>
                  </a:cubicBezTo>
                  <a:cubicBezTo>
                    <a:pt x="1211385" y="2248647"/>
                    <a:pt x="1226466" y="2257003"/>
                    <a:pt x="1233736" y="2269726"/>
                  </a:cubicBezTo>
                  <a:cubicBezTo>
                    <a:pt x="1238334" y="2277773"/>
                    <a:pt x="1239597" y="2287311"/>
                    <a:pt x="1242528" y="2296103"/>
                  </a:cubicBezTo>
                  <a:cubicBezTo>
                    <a:pt x="1229419" y="2335428"/>
                    <a:pt x="1232409" y="2352672"/>
                    <a:pt x="1198566" y="2375234"/>
                  </a:cubicBezTo>
                  <a:cubicBezTo>
                    <a:pt x="1190855" y="2380375"/>
                    <a:pt x="1180982" y="2381095"/>
                    <a:pt x="1172190" y="2384026"/>
                  </a:cubicBezTo>
                  <a:cubicBezTo>
                    <a:pt x="1113888" y="2422894"/>
                    <a:pt x="1178676" y="2377211"/>
                    <a:pt x="1119436" y="2427988"/>
                  </a:cubicBezTo>
                  <a:cubicBezTo>
                    <a:pt x="1100353" y="2444345"/>
                    <a:pt x="1078763" y="2458033"/>
                    <a:pt x="1057890" y="2471949"/>
                  </a:cubicBezTo>
                  <a:cubicBezTo>
                    <a:pt x="1052028" y="2480741"/>
                    <a:pt x="1042042" y="2487903"/>
                    <a:pt x="1040305" y="2498326"/>
                  </a:cubicBezTo>
                  <a:cubicBezTo>
                    <a:pt x="1038781" y="2507468"/>
                    <a:pt x="1039829" y="2524703"/>
                    <a:pt x="1049097" y="2524703"/>
                  </a:cubicBezTo>
                  <a:cubicBezTo>
                    <a:pt x="1108368" y="2524703"/>
                    <a:pt x="1166328" y="2507118"/>
                    <a:pt x="1224943" y="2498326"/>
                  </a:cubicBezTo>
                  <a:cubicBezTo>
                    <a:pt x="1276764" y="2481053"/>
                    <a:pt x="1225655" y="2501178"/>
                    <a:pt x="1286490" y="2463157"/>
                  </a:cubicBezTo>
                  <a:cubicBezTo>
                    <a:pt x="1297604" y="2456211"/>
                    <a:pt x="1310279" y="2452076"/>
                    <a:pt x="1321659" y="2445573"/>
                  </a:cubicBezTo>
                  <a:cubicBezTo>
                    <a:pt x="1330834" y="2440330"/>
                    <a:pt x="1339075" y="2433589"/>
                    <a:pt x="1348036" y="2427988"/>
                  </a:cubicBezTo>
                  <a:cubicBezTo>
                    <a:pt x="1362527" y="2418931"/>
                    <a:pt x="1377343" y="2410403"/>
                    <a:pt x="1391997" y="2401611"/>
                  </a:cubicBezTo>
                  <a:lnTo>
                    <a:pt x="1427166" y="2348857"/>
                  </a:lnTo>
                  <a:cubicBezTo>
                    <a:pt x="1433028" y="2340065"/>
                    <a:pt x="1436410" y="2328968"/>
                    <a:pt x="1444751" y="2322480"/>
                  </a:cubicBezTo>
                  <a:cubicBezTo>
                    <a:pt x="1471128" y="2301965"/>
                    <a:pt x="1500253" y="2284563"/>
                    <a:pt x="1523882" y="2260934"/>
                  </a:cubicBezTo>
                  <a:cubicBezTo>
                    <a:pt x="1544397" y="2240419"/>
                    <a:pt x="1568020" y="2222598"/>
                    <a:pt x="1585428" y="2199388"/>
                  </a:cubicBezTo>
                  <a:cubicBezTo>
                    <a:pt x="1594220" y="2187665"/>
                    <a:pt x="1601443" y="2174581"/>
                    <a:pt x="1611805" y="2164219"/>
                  </a:cubicBezTo>
                  <a:cubicBezTo>
                    <a:pt x="1619277" y="2156747"/>
                    <a:pt x="1630159" y="2153511"/>
                    <a:pt x="1638182" y="2146634"/>
                  </a:cubicBezTo>
                  <a:cubicBezTo>
                    <a:pt x="1650770" y="2135845"/>
                    <a:pt x="1660960" y="2122479"/>
                    <a:pt x="1673351" y="2111465"/>
                  </a:cubicBezTo>
                  <a:cubicBezTo>
                    <a:pt x="1715578" y="2073930"/>
                    <a:pt x="1717014" y="2082506"/>
                    <a:pt x="1752482" y="2041126"/>
                  </a:cubicBezTo>
                  <a:cubicBezTo>
                    <a:pt x="1777899" y="2011472"/>
                    <a:pt x="1813736" y="1957221"/>
                    <a:pt x="1849197" y="1926826"/>
                  </a:cubicBezTo>
                  <a:cubicBezTo>
                    <a:pt x="1860323" y="1917289"/>
                    <a:pt x="1871643" y="1907719"/>
                    <a:pt x="1884366" y="1900449"/>
                  </a:cubicBezTo>
                  <a:cubicBezTo>
                    <a:pt x="1892413" y="1895851"/>
                    <a:pt x="1901951" y="1894588"/>
                    <a:pt x="1910743" y="1891657"/>
                  </a:cubicBezTo>
                  <a:cubicBezTo>
                    <a:pt x="1916605" y="1882865"/>
                    <a:pt x="1920856" y="1872752"/>
                    <a:pt x="1928328" y="1865280"/>
                  </a:cubicBezTo>
                  <a:cubicBezTo>
                    <a:pt x="1935800" y="1857808"/>
                    <a:pt x="1946106" y="1853838"/>
                    <a:pt x="1954705" y="1847696"/>
                  </a:cubicBezTo>
                  <a:cubicBezTo>
                    <a:pt x="1966629" y="1839179"/>
                    <a:pt x="1978151" y="1830111"/>
                    <a:pt x="1989874" y="1821319"/>
                  </a:cubicBezTo>
                  <a:cubicBezTo>
                    <a:pt x="1986943" y="1794942"/>
                    <a:pt x="1987519" y="1767935"/>
                    <a:pt x="1981082" y="1742188"/>
                  </a:cubicBezTo>
                  <a:cubicBezTo>
                    <a:pt x="1978519" y="1731936"/>
                    <a:pt x="1968223" y="1725263"/>
                    <a:pt x="1963497" y="1715811"/>
                  </a:cubicBezTo>
                  <a:cubicBezTo>
                    <a:pt x="1959352" y="1707522"/>
                    <a:pt x="1956953" y="1698425"/>
                    <a:pt x="1954705" y="1689434"/>
                  </a:cubicBezTo>
                  <a:cubicBezTo>
                    <a:pt x="1951081" y="1674936"/>
                    <a:pt x="1951160" y="1659465"/>
                    <a:pt x="1945913" y="1645473"/>
                  </a:cubicBezTo>
                  <a:cubicBezTo>
                    <a:pt x="1934916" y="1616147"/>
                    <a:pt x="1916374" y="1612618"/>
                    <a:pt x="1893159" y="1592719"/>
                  </a:cubicBezTo>
                  <a:cubicBezTo>
                    <a:pt x="1883718" y="1584627"/>
                    <a:pt x="1876334" y="1574302"/>
                    <a:pt x="1866782" y="1566342"/>
                  </a:cubicBezTo>
                  <a:cubicBezTo>
                    <a:pt x="1844056" y="1547403"/>
                    <a:pt x="1840465" y="1548777"/>
                    <a:pt x="1814028" y="1539965"/>
                  </a:cubicBezTo>
                  <a:cubicBezTo>
                    <a:pt x="1786539" y="1430007"/>
                    <a:pt x="1821673" y="1566725"/>
                    <a:pt x="1796443" y="1478419"/>
                  </a:cubicBezTo>
                  <a:cubicBezTo>
                    <a:pt x="1793123" y="1466800"/>
                    <a:pt x="1792411" y="1454356"/>
                    <a:pt x="1787651" y="1443249"/>
                  </a:cubicBezTo>
                  <a:cubicBezTo>
                    <a:pt x="1783488" y="1433537"/>
                    <a:pt x="1775928" y="1425665"/>
                    <a:pt x="1770066" y="1416873"/>
                  </a:cubicBezTo>
                  <a:cubicBezTo>
                    <a:pt x="1756958" y="1377547"/>
                    <a:pt x="1759949" y="1360305"/>
                    <a:pt x="1726105" y="1337742"/>
                  </a:cubicBezTo>
                  <a:cubicBezTo>
                    <a:pt x="1718394" y="1332601"/>
                    <a:pt x="1708520" y="1331880"/>
                    <a:pt x="1699728" y="1328949"/>
                  </a:cubicBezTo>
                  <a:cubicBezTo>
                    <a:pt x="1640634" y="1250157"/>
                    <a:pt x="1671359" y="1274868"/>
                    <a:pt x="1620597" y="1241026"/>
                  </a:cubicBezTo>
                  <a:cubicBezTo>
                    <a:pt x="1608874" y="1243957"/>
                    <a:pt x="1597047" y="1246499"/>
                    <a:pt x="1585428" y="1249819"/>
                  </a:cubicBezTo>
                  <a:cubicBezTo>
                    <a:pt x="1576517" y="1252365"/>
                    <a:pt x="1568319" y="1258611"/>
                    <a:pt x="1559051" y="1258611"/>
                  </a:cubicBezTo>
                  <a:cubicBezTo>
                    <a:pt x="1535423" y="1258611"/>
                    <a:pt x="1512159" y="1252750"/>
                    <a:pt x="1488713" y="1249819"/>
                  </a:cubicBezTo>
                  <a:cubicBezTo>
                    <a:pt x="1476990" y="1241027"/>
                    <a:pt x="1464669" y="1232979"/>
                    <a:pt x="1453543" y="1223442"/>
                  </a:cubicBezTo>
                  <a:cubicBezTo>
                    <a:pt x="1444102" y="1215350"/>
                    <a:pt x="1438288" y="1191504"/>
                    <a:pt x="1427166" y="1197065"/>
                  </a:cubicBezTo>
                  <a:cubicBezTo>
                    <a:pt x="1413800" y="1203748"/>
                    <a:pt x="1428941" y="1230459"/>
                    <a:pt x="1418374" y="1241026"/>
                  </a:cubicBezTo>
                  <a:cubicBezTo>
                    <a:pt x="1407807" y="1251593"/>
                    <a:pt x="1388911" y="1246194"/>
                    <a:pt x="1374413" y="1249819"/>
                  </a:cubicBezTo>
                  <a:cubicBezTo>
                    <a:pt x="1365422" y="1252067"/>
                    <a:pt x="1356828" y="1255680"/>
                    <a:pt x="1348036" y="1258611"/>
                  </a:cubicBezTo>
                  <a:cubicBezTo>
                    <a:pt x="1342174" y="1267403"/>
                    <a:pt x="1340612" y="1282085"/>
                    <a:pt x="1330451" y="1284988"/>
                  </a:cubicBezTo>
                  <a:cubicBezTo>
                    <a:pt x="1316082" y="1289093"/>
                    <a:pt x="1300988" y="1279821"/>
                    <a:pt x="1286490" y="1276196"/>
                  </a:cubicBezTo>
                  <a:cubicBezTo>
                    <a:pt x="1277499" y="1273948"/>
                    <a:pt x="1269024" y="1269949"/>
                    <a:pt x="1260113" y="1267403"/>
                  </a:cubicBezTo>
                  <a:cubicBezTo>
                    <a:pt x="1248494" y="1264083"/>
                    <a:pt x="1236666" y="1261542"/>
                    <a:pt x="1224943" y="1258611"/>
                  </a:cubicBezTo>
                  <a:cubicBezTo>
                    <a:pt x="1147891" y="1181559"/>
                    <a:pt x="1245626" y="1275846"/>
                    <a:pt x="1172190" y="1214649"/>
                  </a:cubicBezTo>
                  <a:cubicBezTo>
                    <a:pt x="1146801" y="1193492"/>
                    <a:pt x="1145520" y="1187833"/>
                    <a:pt x="1128228" y="1161896"/>
                  </a:cubicBezTo>
                  <a:cubicBezTo>
                    <a:pt x="1125297" y="1150173"/>
                    <a:pt x="1129999" y="1132595"/>
                    <a:pt x="1119436" y="1126726"/>
                  </a:cubicBezTo>
                  <a:cubicBezTo>
                    <a:pt x="1098781" y="1115251"/>
                    <a:pt x="1060681" y="1138528"/>
                    <a:pt x="1049097" y="1117934"/>
                  </a:cubicBezTo>
                  <a:cubicBezTo>
                    <a:pt x="1027496" y="1079533"/>
                    <a:pt x="1043236" y="1030011"/>
                    <a:pt x="1040305" y="986049"/>
                  </a:cubicBezTo>
                  <a:cubicBezTo>
                    <a:pt x="1020049" y="989425"/>
                    <a:pt x="982816" y="992813"/>
                    <a:pt x="961174" y="1003634"/>
                  </a:cubicBezTo>
                  <a:cubicBezTo>
                    <a:pt x="900800" y="1033821"/>
                    <a:pt x="975653" y="1013048"/>
                    <a:pt x="890836" y="1030011"/>
                  </a:cubicBezTo>
                  <a:cubicBezTo>
                    <a:pt x="825340" y="986346"/>
                    <a:pt x="905788" y="1042470"/>
                    <a:pt x="838082" y="986049"/>
                  </a:cubicBezTo>
                  <a:cubicBezTo>
                    <a:pt x="829964" y="979284"/>
                    <a:pt x="820497" y="974326"/>
                    <a:pt x="811705" y="968465"/>
                  </a:cubicBezTo>
                  <a:cubicBezTo>
                    <a:pt x="805843" y="959673"/>
                    <a:pt x="798412" y="951744"/>
                    <a:pt x="794120" y="942088"/>
                  </a:cubicBezTo>
                  <a:cubicBezTo>
                    <a:pt x="786592" y="925150"/>
                    <a:pt x="776536" y="889334"/>
                    <a:pt x="776536" y="889334"/>
                  </a:cubicBezTo>
                  <a:cubicBezTo>
                    <a:pt x="780660" y="876962"/>
                    <a:pt x="793417" y="823266"/>
                    <a:pt x="811705" y="810203"/>
                  </a:cubicBezTo>
                  <a:cubicBezTo>
                    <a:pt x="824548" y="801030"/>
                    <a:pt x="841012" y="798480"/>
                    <a:pt x="855666" y="792619"/>
                  </a:cubicBezTo>
                  <a:cubicBezTo>
                    <a:pt x="917212" y="795550"/>
                    <a:pt x="979066" y="794607"/>
                    <a:pt x="1040305" y="801411"/>
                  </a:cubicBezTo>
                  <a:cubicBezTo>
                    <a:pt x="1058728" y="803458"/>
                    <a:pt x="1093059" y="818996"/>
                    <a:pt x="1093059" y="818996"/>
                  </a:cubicBezTo>
                  <a:cubicBezTo>
                    <a:pt x="1095990" y="827788"/>
                    <a:pt x="1094309" y="839986"/>
                    <a:pt x="1101851" y="845373"/>
                  </a:cubicBezTo>
                  <a:cubicBezTo>
                    <a:pt x="1116934" y="856147"/>
                    <a:pt x="1137020" y="857096"/>
                    <a:pt x="1154605" y="862957"/>
                  </a:cubicBezTo>
                  <a:cubicBezTo>
                    <a:pt x="1216464" y="883576"/>
                    <a:pt x="1140098" y="856740"/>
                    <a:pt x="1216151" y="889334"/>
                  </a:cubicBezTo>
                  <a:cubicBezTo>
                    <a:pt x="1224670" y="892985"/>
                    <a:pt x="1233736" y="895195"/>
                    <a:pt x="1242528" y="898126"/>
                  </a:cubicBezTo>
                  <a:cubicBezTo>
                    <a:pt x="1236994" y="859386"/>
                    <a:pt x="1242808" y="836860"/>
                    <a:pt x="1216151" y="810203"/>
                  </a:cubicBezTo>
                  <a:cubicBezTo>
                    <a:pt x="1208679" y="802731"/>
                    <a:pt x="1198566" y="798480"/>
                    <a:pt x="1189774" y="792619"/>
                  </a:cubicBezTo>
                  <a:cubicBezTo>
                    <a:pt x="1183913" y="783827"/>
                    <a:pt x="1176916" y="775693"/>
                    <a:pt x="1172190" y="766242"/>
                  </a:cubicBezTo>
                  <a:cubicBezTo>
                    <a:pt x="1157735" y="737333"/>
                    <a:pt x="1161919" y="721347"/>
                    <a:pt x="1172190" y="687111"/>
                  </a:cubicBezTo>
                  <a:cubicBezTo>
                    <a:pt x="1175956" y="674557"/>
                    <a:pt x="1184611" y="663989"/>
                    <a:pt x="1189774" y="651942"/>
                  </a:cubicBezTo>
                  <a:cubicBezTo>
                    <a:pt x="1198084" y="632551"/>
                    <a:pt x="1197784" y="613881"/>
                    <a:pt x="1216151" y="599188"/>
                  </a:cubicBezTo>
                  <a:cubicBezTo>
                    <a:pt x="1223388" y="593398"/>
                    <a:pt x="1233481" y="592407"/>
                    <a:pt x="1242528" y="590396"/>
                  </a:cubicBezTo>
                  <a:cubicBezTo>
                    <a:pt x="1335372" y="569764"/>
                    <a:pt x="1262281" y="592603"/>
                    <a:pt x="1321659" y="572811"/>
                  </a:cubicBezTo>
                  <a:cubicBezTo>
                    <a:pt x="1324590" y="540573"/>
                    <a:pt x="1320931" y="507036"/>
                    <a:pt x="1330451" y="476096"/>
                  </a:cubicBezTo>
                  <a:cubicBezTo>
                    <a:pt x="1333559" y="465996"/>
                    <a:pt x="1346292" y="459322"/>
                    <a:pt x="1356828" y="458511"/>
                  </a:cubicBezTo>
                  <a:cubicBezTo>
                    <a:pt x="1386195" y="456252"/>
                    <a:pt x="1415443" y="464372"/>
                    <a:pt x="1444751" y="467303"/>
                  </a:cubicBezTo>
                  <a:cubicBezTo>
                    <a:pt x="1456474" y="464372"/>
                    <a:pt x="1473703" y="468873"/>
                    <a:pt x="1479920" y="458511"/>
                  </a:cubicBezTo>
                  <a:cubicBezTo>
                    <a:pt x="1486137" y="448149"/>
                    <a:pt x="1478058" y="433241"/>
                    <a:pt x="1471128" y="423342"/>
                  </a:cubicBezTo>
                  <a:cubicBezTo>
                    <a:pt x="1416619" y="345472"/>
                    <a:pt x="1433197" y="394203"/>
                    <a:pt x="1383205" y="344211"/>
                  </a:cubicBezTo>
                  <a:cubicBezTo>
                    <a:pt x="1375733" y="336739"/>
                    <a:pt x="1371482" y="326626"/>
                    <a:pt x="1365620" y="317834"/>
                  </a:cubicBezTo>
                  <a:cubicBezTo>
                    <a:pt x="1400638" y="300325"/>
                    <a:pt x="1409755" y="287147"/>
                    <a:pt x="1453543" y="309042"/>
                  </a:cubicBezTo>
                  <a:cubicBezTo>
                    <a:pt x="1462994" y="313768"/>
                    <a:pt x="1462336" y="329557"/>
                    <a:pt x="1471128" y="335419"/>
                  </a:cubicBezTo>
                  <a:cubicBezTo>
                    <a:pt x="1481182" y="342122"/>
                    <a:pt x="1494574" y="341280"/>
                    <a:pt x="1506297" y="344211"/>
                  </a:cubicBezTo>
                  <a:cubicBezTo>
                    <a:pt x="1520951" y="341280"/>
                    <a:pt x="1541970" y="347853"/>
                    <a:pt x="1550259" y="335419"/>
                  </a:cubicBezTo>
                  <a:cubicBezTo>
                    <a:pt x="1558549" y="322985"/>
                    <a:pt x="1549155" y="304272"/>
                    <a:pt x="1541466" y="291457"/>
                  </a:cubicBezTo>
                  <a:cubicBezTo>
                    <a:pt x="1513669" y="245129"/>
                    <a:pt x="1503202" y="248920"/>
                    <a:pt x="1462336" y="238703"/>
                  </a:cubicBezTo>
                  <a:cubicBezTo>
                    <a:pt x="1453544" y="232842"/>
                    <a:pt x="1445410" y="225845"/>
                    <a:pt x="1435959" y="221119"/>
                  </a:cubicBezTo>
                  <a:cubicBezTo>
                    <a:pt x="1417931" y="212105"/>
                    <a:pt x="1382348" y="206879"/>
                    <a:pt x="1365620" y="203534"/>
                  </a:cubicBezTo>
                  <a:cubicBezTo>
                    <a:pt x="1359759" y="194742"/>
                    <a:pt x="1355988" y="184115"/>
                    <a:pt x="1348036" y="177157"/>
                  </a:cubicBezTo>
                  <a:cubicBezTo>
                    <a:pt x="1332131" y="163240"/>
                    <a:pt x="1295282" y="141988"/>
                    <a:pt x="1295282" y="141988"/>
                  </a:cubicBezTo>
                  <a:cubicBezTo>
                    <a:pt x="1284586" y="158031"/>
                    <a:pt x="1277171" y="180850"/>
                    <a:pt x="1251320" y="177157"/>
                  </a:cubicBezTo>
                  <a:cubicBezTo>
                    <a:pt x="1238345" y="175304"/>
                    <a:pt x="1227874" y="165434"/>
                    <a:pt x="1216151" y="159573"/>
                  </a:cubicBezTo>
                  <a:cubicBezTo>
                    <a:pt x="1207359" y="150781"/>
                    <a:pt x="1199326" y="141156"/>
                    <a:pt x="1189774" y="133196"/>
                  </a:cubicBezTo>
                  <a:cubicBezTo>
                    <a:pt x="1138411" y="90393"/>
                    <a:pt x="1125272" y="118153"/>
                    <a:pt x="1031513" y="124403"/>
                  </a:cubicBezTo>
                  <a:cubicBezTo>
                    <a:pt x="1040305" y="127334"/>
                    <a:pt x="1051337" y="126643"/>
                    <a:pt x="1057890" y="133196"/>
                  </a:cubicBezTo>
                  <a:cubicBezTo>
                    <a:pt x="1072834" y="148140"/>
                    <a:pt x="1093059" y="185949"/>
                    <a:pt x="1093059" y="185949"/>
                  </a:cubicBezTo>
                  <a:cubicBezTo>
                    <a:pt x="1095990" y="203534"/>
                    <a:pt x="1101851" y="220876"/>
                    <a:pt x="1101851" y="238703"/>
                  </a:cubicBezTo>
                  <a:cubicBezTo>
                    <a:pt x="1101851" y="250787"/>
                    <a:pt x="1105143" y="273873"/>
                    <a:pt x="1093059" y="273873"/>
                  </a:cubicBezTo>
                  <a:cubicBezTo>
                    <a:pt x="1071925" y="273873"/>
                    <a:pt x="1057890" y="250426"/>
                    <a:pt x="1040305" y="238703"/>
                  </a:cubicBezTo>
                  <a:cubicBezTo>
                    <a:pt x="964725" y="188316"/>
                    <a:pt x="1060344" y="248723"/>
                    <a:pt x="987551" y="212326"/>
                  </a:cubicBezTo>
                  <a:cubicBezTo>
                    <a:pt x="919374" y="178237"/>
                    <a:pt x="1001097" y="208051"/>
                    <a:pt x="934797" y="185949"/>
                  </a:cubicBezTo>
                  <a:cubicBezTo>
                    <a:pt x="911068" y="193859"/>
                    <a:pt x="899013" y="203123"/>
                    <a:pt x="873251" y="185949"/>
                  </a:cubicBezTo>
                  <a:cubicBezTo>
                    <a:pt x="864459" y="180088"/>
                    <a:pt x="861528" y="168365"/>
                    <a:pt x="855666" y="159573"/>
                  </a:cubicBezTo>
                  <a:cubicBezTo>
                    <a:pt x="858597" y="147850"/>
                    <a:pt x="862089" y="136253"/>
                    <a:pt x="864459" y="124403"/>
                  </a:cubicBezTo>
                  <a:cubicBezTo>
                    <a:pt x="868961" y="101891"/>
                    <a:pt x="870636" y="68088"/>
                    <a:pt x="882043" y="45273"/>
                  </a:cubicBezTo>
                  <a:cubicBezTo>
                    <a:pt x="886769" y="35822"/>
                    <a:pt x="893766" y="27688"/>
                    <a:pt x="899628" y="18896"/>
                  </a:cubicBezTo>
                  <a:cubicBezTo>
                    <a:pt x="887905" y="13034"/>
                    <a:pt x="877434" y="3165"/>
                    <a:pt x="864459" y="1311"/>
                  </a:cubicBezTo>
                  <a:cubicBezTo>
                    <a:pt x="855284" y="0"/>
                    <a:pt x="847170" y="8285"/>
                    <a:pt x="838082" y="10103"/>
                  </a:cubicBezTo>
                  <a:cubicBezTo>
                    <a:pt x="806706" y="16378"/>
                    <a:pt x="724851" y="24639"/>
                    <a:pt x="697405" y="27688"/>
                  </a:cubicBezTo>
                  <a:cubicBezTo>
                    <a:pt x="619760" y="47099"/>
                    <a:pt x="703928" y="27972"/>
                    <a:pt x="565520" y="45273"/>
                  </a:cubicBezTo>
                  <a:cubicBezTo>
                    <a:pt x="550692" y="47127"/>
                    <a:pt x="536213" y="51134"/>
                    <a:pt x="521559" y="54065"/>
                  </a:cubicBezTo>
                  <a:cubicBezTo>
                    <a:pt x="501044" y="51134"/>
                    <a:pt x="480206" y="49933"/>
                    <a:pt x="460013" y="45273"/>
                  </a:cubicBezTo>
                  <a:cubicBezTo>
                    <a:pt x="441952" y="41105"/>
                    <a:pt x="407259" y="27688"/>
                    <a:pt x="407259" y="27688"/>
                  </a:cubicBezTo>
                  <a:cubicBezTo>
                    <a:pt x="380882" y="30619"/>
                    <a:pt x="353305" y="28088"/>
                    <a:pt x="328128" y="36480"/>
                  </a:cubicBezTo>
                  <a:cubicBezTo>
                    <a:pt x="316332" y="40412"/>
                    <a:pt x="311303" y="54897"/>
                    <a:pt x="301751" y="62857"/>
                  </a:cubicBezTo>
                  <a:cubicBezTo>
                    <a:pt x="293633" y="69622"/>
                    <a:pt x="285268" y="76732"/>
                    <a:pt x="275374" y="80442"/>
                  </a:cubicBezTo>
                  <a:cubicBezTo>
                    <a:pt x="261382" y="85689"/>
                    <a:pt x="246001" y="85992"/>
                    <a:pt x="231413" y="89234"/>
                  </a:cubicBezTo>
                  <a:cubicBezTo>
                    <a:pt x="219617" y="91855"/>
                    <a:pt x="207966" y="95095"/>
                    <a:pt x="196243" y="98026"/>
                  </a:cubicBezTo>
                  <a:cubicBezTo>
                    <a:pt x="187451" y="103888"/>
                    <a:pt x="179143" y="110551"/>
                    <a:pt x="169866" y="115611"/>
                  </a:cubicBezTo>
                  <a:cubicBezTo>
                    <a:pt x="146853" y="128163"/>
                    <a:pt x="99528" y="150780"/>
                    <a:pt x="99528" y="150780"/>
                  </a:cubicBezTo>
                  <a:cubicBezTo>
                    <a:pt x="93666" y="159572"/>
                    <a:pt x="85285" y="167132"/>
                    <a:pt x="81943" y="177157"/>
                  </a:cubicBezTo>
                  <a:cubicBezTo>
                    <a:pt x="63395" y="232802"/>
                    <a:pt x="92503" y="229911"/>
                    <a:pt x="64359" y="229911"/>
                  </a:cubicBezTo>
                  <a:lnTo>
                    <a:pt x="108320" y="185949"/>
                  </a:lnTo>
                </a:path>
              </a:pathLst>
            </a:cu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798">
                <a:defRPr/>
              </a:pPr>
              <a:endParaRPr lang="en-GB" sz="1351" kern="0">
                <a:solidFill>
                  <a:prstClr val="white"/>
                </a:solidFill>
                <a:latin typeface="Calibri"/>
              </a:endParaRPr>
            </a:p>
          </p:txBody>
        </p:sp>
      </p:grpSp>
      <p:pic>
        <p:nvPicPr>
          <p:cNvPr id="82" name="Picture 2" descr="https://upload.wikimedia.org/wikipedia/commons/thumb/2/25/Open_Access_logo_PLoS_white.svg/640px-Open_Access_logo_PLoS_white.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1797" y="394393"/>
            <a:ext cx="333900" cy="52171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Books, Library, Education, Organized, Literatur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8092" y="376123"/>
            <a:ext cx="634401" cy="628597"/>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4041030" y="58602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41" name="Curved Connector 40"/>
          <p:cNvCxnSpPr>
            <a:stCxn id="39" idx="0"/>
          </p:cNvCxnSpPr>
          <p:nvPr/>
        </p:nvCxnSpPr>
        <p:spPr>
          <a:xfrm rot="5400000" flipH="1" flipV="1">
            <a:off x="5114120" y="4878354"/>
            <a:ext cx="423141" cy="1540620"/>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5593955" y="5861141"/>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sp>
        <p:nvSpPr>
          <p:cNvPr id="43" name="Rounded Rectangle 42"/>
          <p:cNvSpPr/>
          <p:nvPr/>
        </p:nvSpPr>
        <p:spPr>
          <a:xfrm>
            <a:off x="7146880" y="5860233"/>
            <a:ext cx="1028701" cy="730267"/>
          </a:xfrm>
          <a:prstGeom prst="roundRect">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a:solidFill>
                <a:prstClr val="white"/>
              </a:solidFill>
            </a:endParaRPr>
          </a:p>
        </p:txBody>
      </p:sp>
      <p:cxnSp>
        <p:nvCxnSpPr>
          <p:cNvPr id="44" name="Straight Arrow Connector 43"/>
          <p:cNvCxnSpPr>
            <a:stCxn id="42" idx="0"/>
          </p:cNvCxnSpPr>
          <p:nvPr/>
        </p:nvCxnSpPr>
        <p:spPr>
          <a:xfrm flipH="1" flipV="1">
            <a:off x="6096001" y="5437092"/>
            <a:ext cx="12305" cy="424051"/>
          </a:xfrm>
          <a:prstGeom prst="straightConnector1">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43" idx="0"/>
          </p:cNvCxnSpPr>
          <p:nvPr/>
        </p:nvCxnSpPr>
        <p:spPr>
          <a:xfrm rot="16200000" flipV="1">
            <a:off x="6667047" y="4866049"/>
            <a:ext cx="423141" cy="1565231"/>
          </a:xfrm>
          <a:prstGeom prst="curvedConnector3">
            <a:avLst>
              <a:gd name="adj1" fmla="val 50000"/>
            </a:avLst>
          </a:prstGeom>
          <a:ln w="190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2" descr="https://www.jisc.ac.uk/sites/default/files/jus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5966" y="5896228"/>
            <a:ext cx="624679" cy="65160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s://pixabay.com/static/uploads/photo/2016/02/16/02/17/hands-1202488_960_7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63776" y="5962143"/>
            <a:ext cx="723649" cy="55964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Reading, Book, Symbol, Icon, Reader, Man, Design, Sig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5848" y="5929309"/>
            <a:ext cx="610928" cy="61092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630910" y="6586015"/>
            <a:ext cx="1761055" cy="307777"/>
          </a:xfrm>
          <a:prstGeom prst="rect">
            <a:avLst/>
          </a:prstGeom>
          <a:noFill/>
        </p:spPr>
        <p:txBody>
          <a:bodyPr wrap="square" rtlCol="0">
            <a:spAutoFit/>
          </a:bodyPr>
          <a:lstStyle/>
          <a:p>
            <a:pPr algn="ctr"/>
            <a:r>
              <a:rPr lang="en-GB" sz="1400" dirty="0" smtClean="0">
                <a:latin typeface="Corbel" panose="020B0503020204020204" pitchFamily="34" charset="0"/>
              </a:rPr>
              <a:t>Circulation data</a:t>
            </a:r>
            <a:endParaRPr lang="en-GB" sz="1400" dirty="0">
              <a:latin typeface="Corbel" panose="020B0503020204020204" pitchFamily="34" charset="0"/>
            </a:endParaRPr>
          </a:p>
        </p:txBody>
      </p:sp>
      <p:sp>
        <p:nvSpPr>
          <p:cNvPr id="51" name="TextBox 50"/>
          <p:cNvSpPr txBox="1"/>
          <p:nvPr/>
        </p:nvSpPr>
        <p:spPr>
          <a:xfrm>
            <a:off x="5215472" y="6586014"/>
            <a:ext cx="1761055" cy="307777"/>
          </a:xfrm>
          <a:prstGeom prst="rect">
            <a:avLst/>
          </a:prstGeom>
          <a:noFill/>
        </p:spPr>
        <p:txBody>
          <a:bodyPr wrap="square" rtlCol="0">
            <a:spAutoFit/>
          </a:bodyPr>
          <a:lstStyle/>
          <a:p>
            <a:pPr algn="ctr"/>
            <a:r>
              <a:rPr lang="en-GB" sz="1400" dirty="0" smtClean="0">
                <a:latin typeface="Corbel" panose="020B0503020204020204" pitchFamily="34" charset="0"/>
              </a:rPr>
              <a:t>Usage data</a:t>
            </a:r>
            <a:endParaRPr lang="en-GB" sz="1400" dirty="0">
              <a:latin typeface="Corbel" panose="020B0503020204020204" pitchFamily="34" charset="0"/>
            </a:endParaRPr>
          </a:p>
        </p:txBody>
      </p:sp>
      <p:sp>
        <p:nvSpPr>
          <p:cNvPr id="52" name="TextBox 51"/>
          <p:cNvSpPr txBox="1"/>
          <p:nvPr/>
        </p:nvSpPr>
        <p:spPr>
          <a:xfrm>
            <a:off x="6788658" y="6585108"/>
            <a:ext cx="1761055" cy="307777"/>
          </a:xfrm>
          <a:prstGeom prst="rect">
            <a:avLst/>
          </a:prstGeom>
          <a:noFill/>
        </p:spPr>
        <p:txBody>
          <a:bodyPr wrap="square" rtlCol="0">
            <a:spAutoFit/>
          </a:bodyPr>
          <a:lstStyle/>
          <a:p>
            <a:pPr algn="ctr"/>
            <a:r>
              <a:rPr lang="en-GB" sz="1400" dirty="0" smtClean="0">
                <a:latin typeface="Corbel" panose="020B0503020204020204" pitchFamily="34" charset="0"/>
              </a:rPr>
              <a:t>Demand information</a:t>
            </a:r>
            <a:endParaRPr lang="en-GB" sz="1400" dirty="0">
              <a:latin typeface="Corbel" panose="020B0503020204020204" pitchFamily="34" charset="0"/>
            </a:endParaRPr>
          </a:p>
        </p:txBody>
      </p:sp>
      <p:sp>
        <p:nvSpPr>
          <p:cNvPr id="53" name="TextBox 52"/>
          <p:cNvSpPr txBox="1"/>
          <p:nvPr/>
        </p:nvSpPr>
        <p:spPr>
          <a:xfrm>
            <a:off x="2860731" y="-7303"/>
            <a:ext cx="1761055" cy="307777"/>
          </a:xfrm>
          <a:prstGeom prst="rect">
            <a:avLst/>
          </a:prstGeom>
          <a:noFill/>
        </p:spPr>
        <p:txBody>
          <a:bodyPr wrap="square" rtlCol="0">
            <a:spAutoFit/>
          </a:bodyPr>
          <a:lstStyle/>
          <a:p>
            <a:pPr algn="ctr"/>
            <a:r>
              <a:rPr lang="en-GB" sz="1400" dirty="0" smtClean="0">
                <a:latin typeface="Corbel" panose="020B0503020204020204" pitchFamily="34" charset="0"/>
              </a:rPr>
              <a:t>From a library</a:t>
            </a:r>
            <a:endParaRPr lang="en-GB" sz="1400" dirty="0">
              <a:latin typeface="Corbel" panose="020B0503020204020204" pitchFamily="34" charset="0"/>
            </a:endParaRPr>
          </a:p>
        </p:txBody>
      </p:sp>
      <p:sp>
        <p:nvSpPr>
          <p:cNvPr id="54" name="TextBox 53"/>
          <p:cNvSpPr txBox="1"/>
          <p:nvPr/>
        </p:nvSpPr>
        <p:spPr>
          <a:xfrm>
            <a:off x="4478467" y="7741"/>
            <a:ext cx="1761055" cy="307777"/>
          </a:xfrm>
          <a:prstGeom prst="rect">
            <a:avLst/>
          </a:prstGeom>
          <a:noFill/>
        </p:spPr>
        <p:txBody>
          <a:bodyPr wrap="square" rtlCol="0">
            <a:spAutoFit/>
          </a:bodyPr>
          <a:lstStyle/>
          <a:p>
            <a:pPr algn="ctr"/>
            <a:r>
              <a:rPr lang="en-GB" sz="1400" dirty="0" smtClean="0">
                <a:latin typeface="Corbel" panose="020B0503020204020204" pitchFamily="34" charset="0"/>
              </a:rPr>
              <a:t>From a publisher</a:t>
            </a:r>
            <a:endParaRPr lang="en-GB" sz="1400" dirty="0">
              <a:latin typeface="Corbel" panose="020B0503020204020204" pitchFamily="34" charset="0"/>
            </a:endParaRPr>
          </a:p>
        </p:txBody>
      </p:sp>
      <p:sp>
        <p:nvSpPr>
          <p:cNvPr id="55" name="TextBox 54"/>
          <p:cNvSpPr txBox="1"/>
          <p:nvPr/>
        </p:nvSpPr>
        <p:spPr>
          <a:xfrm>
            <a:off x="5994417" y="6950"/>
            <a:ext cx="1761055" cy="307777"/>
          </a:xfrm>
          <a:prstGeom prst="rect">
            <a:avLst/>
          </a:prstGeom>
          <a:noFill/>
        </p:spPr>
        <p:txBody>
          <a:bodyPr wrap="square" rtlCol="0">
            <a:spAutoFit/>
          </a:bodyPr>
          <a:lstStyle/>
          <a:p>
            <a:pPr algn="ctr"/>
            <a:r>
              <a:rPr lang="en-GB" sz="1400" dirty="0" smtClean="0">
                <a:latin typeface="Corbel" panose="020B0503020204020204" pitchFamily="34" charset="0"/>
              </a:rPr>
              <a:t>From the Web</a:t>
            </a:r>
            <a:endParaRPr lang="en-GB" sz="1400" dirty="0">
              <a:latin typeface="Corbel" panose="020B0503020204020204" pitchFamily="34" charset="0"/>
            </a:endParaRPr>
          </a:p>
        </p:txBody>
      </p:sp>
      <p:sp>
        <p:nvSpPr>
          <p:cNvPr id="56" name="TextBox 55"/>
          <p:cNvSpPr txBox="1"/>
          <p:nvPr/>
        </p:nvSpPr>
        <p:spPr>
          <a:xfrm>
            <a:off x="7551020" y="9949"/>
            <a:ext cx="1761055" cy="307777"/>
          </a:xfrm>
          <a:prstGeom prst="rect">
            <a:avLst/>
          </a:prstGeom>
          <a:noFill/>
        </p:spPr>
        <p:txBody>
          <a:bodyPr wrap="square" rtlCol="0">
            <a:spAutoFit/>
          </a:bodyPr>
          <a:lstStyle/>
          <a:p>
            <a:pPr algn="ctr"/>
            <a:r>
              <a:rPr lang="en-GB" sz="1400" dirty="0" smtClean="0">
                <a:latin typeface="Corbel" panose="020B0503020204020204" pitchFamily="34" charset="0"/>
              </a:rPr>
              <a:t>From a repository</a:t>
            </a:r>
            <a:endParaRPr lang="en-GB" sz="1400" dirty="0">
              <a:latin typeface="Corbel" panose="020B0503020204020204" pitchFamily="34" charset="0"/>
            </a:endParaRPr>
          </a:p>
        </p:txBody>
      </p:sp>
    </p:spTree>
    <p:extLst>
      <p:ext uri="{BB962C8B-B14F-4D97-AF65-F5344CB8AC3E}">
        <p14:creationId xmlns:p14="http://schemas.microsoft.com/office/powerpoint/2010/main" val="27935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70" grpId="0" animBg="1"/>
      <p:bldP spid="39" grpId="0" animBg="1"/>
      <p:bldP spid="42" grpId="0" animBg="1"/>
      <p:bldP spid="43" grpId="0" animBg="1"/>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1825</Words>
  <Application>Microsoft Office PowerPoint</Application>
  <PresentationFormat>Widescreen</PresentationFormat>
  <Paragraphs>226</Paragraphs>
  <Slides>25</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 Unicode MS</vt:lpstr>
      <vt:lpstr>MS PGothic</vt:lpstr>
      <vt:lpstr>Arial</vt:lpstr>
      <vt:lpstr>Britannic Bold</vt:lpstr>
      <vt:lpstr>Calibri</vt:lpstr>
      <vt:lpstr>Calibri Light</vt:lpstr>
      <vt:lpstr>Consolas</vt:lpstr>
      <vt:lpstr>Copperplate Gothic Light</vt:lpstr>
      <vt:lpstr>Corbel</vt:lpstr>
      <vt:lpstr>Curlz MT</vt:lpstr>
      <vt:lpstr>Old English Text MT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Grindley</dc:creator>
  <cp:lastModifiedBy>Neil Grindley</cp:lastModifiedBy>
  <cp:revision>89</cp:revision>
  <dcterms:created xsi:type="dcterms:W3CDTF">2016-06-06T13:11:14Z</dcterms:created>
  <dcterms:modified xsi:type="dcterms:W3CDTF">2016-06-29T15:21:31Z</dcterms:modified>
</cp:coreProperties>
</file>